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62" r:id="rId4"/>
    <p:sldId id="292" r:id="rId5"/>
    <p:sldId id="277" r:id="rId6"/>
    <p:sldId id="259" r:id="rId7"/>
    <p:sldId id="264" r:id="rId8"/>
    <p:sldId id="293" r:id="rId9"/>
    <p:sldId id="260" r:id="rId10"/>
    <p:sldId id="284" r:id="rId11"/>
    <p:sldId id="285" r:id="rId12"/>
    <p:sldId id="265" r:id="rId13"/>
    <p:sldId id="282" r:id="rId14"/>
    <p:sldId id="266" r:id="rId15"/>
    <p:sldId id="267" r:id="rId16"/>
    <p:sldId id="294" r:id="rId17"/>
    <p:sldId id="268" r:id="rId18"/>
    <p:sldId id="291" r:id="rId19"/>
    <p:sldId id="278" r:id="rId20"/>
    <p:sldId id="286" r:id="rId21"/>
    <p:sldId id="290" r:id="rId22"/>
    <p:sldId id="269" r:id="rId23"/>
    <p:sldId id="295" r:id="rId24"/>
    <p:sldId id="270" r:id="rId25"/>
    <p:sldId id="271" r:id="rId26"/>
    <p:sldId id="272" r:id="rId27"/>
    <p:sldId id="279" r:id="rId28"/>
    <p:sldId id="281" r:id="rId29"/>
    <p:sldId id="296" r:id="rId30"/>
    <p:sldId id="274" r:id="rId31"/>
    <p:sldId id="287" r:id="rId32"/>
    <p:sldId id="288"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45EAA4-C4E8-8356-FA01-E3313929966A}" v="256" dt="2024-05-30T19:16:04.0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72" d="100"/>
          <a:sy n="72" d="100"/>
        </p:scale>
        <p:origin x="4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5.svg"/><Relationship Id="rId4" Type="http://schemas.openxmlformats.org/officeDocument/2006/relationships/image" Target="../media/image20.svg"/><Relationship Id="rId9" Type="http://schemas.openxmlformats.org/officeDocument/2006/relationships/image" Target="../media/image24.png"/></Relationships>
</file>

<file path=ppt/diagrams/_rels/data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19.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ata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3.svg"/><Relationship Id="rId1" Type="http://schemas.openxmlformats.org/officeDocument/2006/relationships/image" Target="../media/image19.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46.png"/><Relationship Id="rId7" Type="http://schemas.openxmlformats.org/officeDocument/2006/relationships/image" Target="../media/image19.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ata7.xml.rels><?xml version="1.0" encoding="UTF-8" standalone="yes"?>
<Relationships xmlns="http://schemas.openxmlformats.org/package/2006/relationships"><Relationship Id="rId8" Type="http://schemas.openxmlformats.org/officeDocument/2006/relationships/image" Target="../media/image63.svg"/><Relationship Id="rId13" Type="http://schemas.openxmlformats.org/officeDocument/2006/relationships/image" Target="../media/image66.png"/><Relationship Id="rId3" Type="http://schemas.openxmlformats.org/officeDocument/2006/relationships/image" Target="../media/image4.png"/><Relationship Id="rId7" Type="http://schemas.openxmlformats.org/officeDocument/2006/relationships/image" Target="../media/image62.png"/><Relationship Id="rId12" Type="http://schemas.openxmlformats.org/officeDocument/2006/relationships/image" Target="../media/image65.sv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1.svg"/><Relationship Id="rId11" Type="http://schemas.openxmlformats.org/officeDocument/2006/relationships/image" Target="../media/image64.png"/><Relationship Id="rId5" Type="http://schemas.openxmlformats.org/officeDocument/2006/relationships/image" Target="../media/image60.png"/><Relationship Id="rId10" Type="http://schemas.openxmlformats.org/officeDocument/2006/relationships/image" Target="../media/image45.svg"/><Relationship Id="rId4" Type="http://schemas.openxmlformats.org/officeDocument/2006/relationships/image" Target="../media/image5.svg"/><Relationship Id="rId9" Type="http://schemas.openxmlformats.org/officeDocument/2006/relationships/image" Target="../media/image44.png"/><Relationship Id="rId14" Type="http://schemas.openxmlformats.org/officeDocument/2006/relationships/image" Target="../media/image6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5.svg"/><Relationship Id="rId4" Type="http://schemas.openxmlformats.org/officeDocument/2006/relationships/image" Target="../media/image20.svg"/><Relationship Id="rId9" Type="http://schemas.openxmlformats.org/officeDocument/2006/relationships/image" Target="../media/image2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19.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3.svg"/><Relationship Id="rId1" Type="http://schemas.openxmlformats.org/officeDocument/2006/relationships/image" Target="../media/image19.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46.png"/><Relationship Id="rId7" Type="http://schemas.openxmlformats.org/officeDocument/2006/relationships/image" Target="../media/image19.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63.svg"/><Relationship Id="rId13" Type="http://schemas.openxmlformats.org/officeDocument/2006/relationships/image" Target="../media/image66.png"/><Relationship Id="rId3" Type="http://schemas.openxmlformats.org/officeDocument/2006/relationships/image" Target="../media/image4.png"/><Relationship Id="rId7" Type="http://schemas.openxmlformats.org/officeDocument/2006/relationships/image" Target="../media/image62.png"/><Relationship Id="rId12" Type="http://schemas.openxmlformats.org/officeDocument/2006/relationships/image" Target="../media/image65.sv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1.svg"/><Relationship Id="rId11" Type="http://schemas.openxmlformats.org/officeDocument/2006/relationships/image" Target="../media/image64.png"/><Relationship Id="rId5" Type="http://schemas.openxmlformats.org/officeDocument/2006/relationships/image" Target="../media/image60.png"/><Relationship Id="rId10" Type="http://schemas.openxmlformats.org/officeDocument/2006/relationships/image" Target="../media/image45.svg"/><Relationship Id="rId4" Type="http://schemas.openxmlformats.org/officeDocument/2006/relationships/image" Target="../media/image5.svg"/><Relationship Id="rId9" Type="http://schemas.openxmlformats.org/officeDocument/2006/relationships/image" Target="../media/image44.png"/><Relationship Id="rId14" Type="http://schemas.openxmlformats.org/officeDocument/2006/relationships/image" Target="../media/image6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174F4F-F924-4CB7-9B04-8F58DA4794C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3E8B3D0A-FB7E-4FFB-86EE-2E47F3DB0ACF}">
      <dgm:prSet/>
      <dgm:spPr/>
      <dgm:t>
        <a:bodyPr/>
        <a:lstStyle/>
        <a:p>
          <a:pPr>
            <a:lnSpc>
              <a:spcPct val="100000"/>
            </a:lnSpc>
          </a:pPr>
          <a:r>
            <a:rPr lang="en-US" b="1" dirty="0"/>
            <a:t>10%</a:t>
          </a:r>
          <a:r>
            <a:rPr lang="en-US" dirty="0"/>
            <a:t> is found in a pure form on the surface  and is easy to extract and collect</a:t>
          </a:r>
        </a:p>
      </dgm:t>
    </dgm:pt>
    <dgm:pt modelId="{2C8B12A5-A82B-4D87-B4BB-8F84AA9E5454}" type="parTrans" cxnId="{59F749A4-19AB-4135-9FCA-0801718ECC10}">
      <dgm:prSet/>
      <dgm:spPr/>
      <dgm:t>
        <a:bodyPr/>
        <a:lstStyle/>
        <a:p>
          <a:endParaRPr lang="en-US"/>
        </a:p>
      </dgm:t>
    </dgm:pt>
    <dgm:pt modelId="{896EC7CE-9A7E-4628-8DB7-947EB8A4DD82}" type="sibTrans" cxnId="{59F749A4-19AB-4135-9FCA-0801718ECC10}">
      <dgm:prSet/>
      <dgm:spPr/>
      <dgm:t>
        <a:bodyPr/>
        <a:lstStyle/>
        <a:p>
          <a:endParaRPr lang="en-US"/>
        </a:p>
      </dgm:t>
    </dgm:pt>
    <dgm:pt modelId="{C135D1D7-7B62-4AB7-92F1-63E0E65F0B28}">
      <dgm:prSet/>
      <dgm:spPr/>
      <dgm:t>
        <a:bodyPr/>
        <a:lstStyle/>
        <a:p>
          <a:pPr>
            <a:lnSpc>
              <a:spcPct val="100000"/>
            </a:lnSpc>
          </a:pPr>
          <a:r>
            <a:rPr lang="en-US" b="1" dirty="0"/>
            <a:t>90%</a:t>
          </a:r>
          <a:r>
            <a:rPr lang="en-US" dirty="0"/>
            <a:t> is extracted from mines in an impure </a:t>
          </a:r>
          <a:r>
            <a:rPr lang="en-US" dirty="0">
              <a:latin typeface="Aptos Display" panose="020F0302020204030204"/>
            </a:rPr>
            <a:t>form</a:t>
          </a:r>
          <a:r>
            <a:rPr lang="en-US" dirty="0"/>
            <a:t> and must be filtered </a:t>
          </a:r>
        </a:p>
      </dgm:t>
    </dgm:pt>
    <dgm:pt modelId="{CE4FAC70-A367-4252-A5E4-6929362330AB}" type="parTrans" cxnId="{D4F422A7-CDC4-4AB0-938F-22BA78D8BECD}">
      <dgm:prSet/>
      <dgm:spPr/>
      <dgm:t>
        <a:bodyPr/>
        <a:lstStyle/>
        <a:p>
          <a:endParaRPr lang="en-US"/>
        </a:p>
      </dgm:t>
    </dgm:pt>
    <dgm:pt modelId="{3E8FF3EA-D1BF-4D43-B5A3-8009FD2840E3}" type="sibTrans" cxnId="{D4F422A7-CDC4-4AB0-938F-22BA78D8BECD}">
      <dgm:prSet/>
      <dgm:spPr/>
      <dgm:t>
        <a:bodyPr/>
        <a:lstStyle/>
        <a:p>
          <a:endParaRPr lang="en-US"/>
        </a:p>
      </dgm:t>
    </dgm:pt>
    <dgm:pt modelId="{ABDFA225-4678-4B28-96E3-FEE8C08E4A88}" type="pres">
      <dgm:prSet presAssocID="{0F174F4F-F924-4CB7-9B04-8F58DA4794C9}" presName="root" presStyleCnt="0">
        <dgm:presLayoutVars>
          <dgm:dir/>
          <dgm:resizeHandles val="exact"/>
        </dgm:presLayoutVars>
      </dgm:prSet>
      <dgm:spPr/>
    </dgm:pt>
    <dgm:pt modelId="{8BD155F7-1508-4CA0-B750-6228C1D1C1D1}" type="pres">
      <dgm:prSet presAssocID="{3E8B3D0A-FB7E-4FFB-86EE-2E47F3DB0ACF}" presName="compNode" presStyleCnt="0"/>
      <dgm:spPr/>
    </dgm:pt>
    <dgm:pt modelId="{88B9B54E-3341-4BE5-9515-303D2929ACB6}" type="pres">
      <dgm:prSet presAssocID="{3E8B3D0A-FB7E-4FFB-86EE-2E47F3DB0AC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idge scene"/>
        </a:ext>
      </dgm:extLst>
    </dgm:pt>
    <dgm:pt modelId="{24CD0828-A263-4DA7-A5BC-191EA8E4C302}" type="pres">
      <dgm:prSet presAssocID="{3E8B3D0A-FB7E-4FFB-86EE-2E47F3DB0ACF}" presName="spaceRect" presStyleCnt="0"/>
      <dgm:spPr/>
    </dgm:pt>
    <dgm:pt modelId="{0BDAE06A-ED0B-453D-BBC3-3FC36AE0F22E}" type="pres">
      <dgm:prSet presAssocID="{3E8B3D0A-FB7E-4FFB-86EE-2E47F3DB0ACF}" presName="textRect" presStyleLbl="revTx" presStyleIdx="0" presStyleCnt="2">
        <dgm:presLayoutVars>
          <dgm:chMax val="1"/>
          <dgm:chPref val="1"/>
        </dgm:presLayoutVars>
      </dgm:prSet>
      <dgm:spPr/>
    </dgm:pt>
    <dgm:pt modelId="{23E2E71E-BEC9-408A-AC8E-BB02E2F25004}" type="pres">
      <dgm:prSet presAssocID="{896EC7CE-9A7E-4628-8DB7-947EB8A4DD82}" presName="sibTrans" presStyleCnt="0"/>
      <dgm:spPr/>
    </dgm:pt>
    <dgm:pt modelId="{D556E113-2DAD-43ED-8F21-6EED5011A95B}" type="pres">
      <dgm:prSet presAssocID="{C135D1D7-7B62-4AB7-92F1-63E0E65F0B28}" presName="compNode" presStyleCnt="0"/>
      <dgm:spPr/>
    </dgm:pt>
    <dgm:pt modelId="{8D9DA2B6-609C-4351-AEBF-F6470035A299}" type="pres">
      <dgm:prSet presAssocID="{C135D1D7-7B62-4AB7-92F1-63E0E65F0B2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ining Tools"/>
        </a:ext>
      </dgm:extLst>
    </dgm:pt>
    <dgm:pt modelId="{D80F7226-6610-4367-81C6-680847BEC07B}" type="pres">
      <dgm:prSet presAssocID="{C135D1D7-7B62-4AB7-92F1-63E0E65F0B28}" presName="spaceRect" presStyleCnt="0"/>
      <dgm:spPr/>
    </dgm:pt>
    <dgm:pt modelId="{F15AF5D1-F78D-4FD0-9D76-ACB4F57ACC6F}" type="pres">
      <dgm:prSet presAssocID="{C135D1D7-7B62-4AB7-92F1-63E0E65F0B28}" presName="textRect" presStyleLbl="revTx" presStyleIdx="1" presStyleCnt="2">
        <dgm:presLayoutVars>
          <dgm:chMax val="1"/>
          <dgm:chPref val="1"/>
        </dgm:presLayoutVars>
      </dgm:prSet>
      <dgm:spPr/>
    </dgm:pt>
  </dgm:ptLst>
  <dgm:cxnLst>
    <dgm:cxn modelId="{97DA8C00-67EF-4D2C-AF7A-C01B73857A27}" type="presOf" srcId="{0F174F4F-F924-4CB7-9B04-8F58DA4794C9}" destId="{ABDFA225-4678-4B28-96E3-FEE8C08E4A88}" srcOrd="0" destOrd="0" presId="urn:microsoft.com/office/officeart/2018/2/layout/IconLabelList"/>
    <dgm:cxn modelId="{150CBA9D-06F1-423F-B39C-700F30ADCD39}" type="presOf" srcId="{3E8B3D0A-FB7E-4FFB-86EE-2E47F3DB0ACF}" destId="{0BDAE06A-ED0B-453D-BBC3-3FC36AE0F22E}" srcOrd="0" destOrd="0" presId="urn:microsoft.com/office/officeart/2018/2/layout/IconLabelList"/>
    <dgm:cxn modelId="{59F749A4-19AB-4135-9FCA-0801718ECC10}" srcId="{0F174F4F-F924-4CB7-9B04-8F58DA4794C9}" destId="{3E8B3D0A-FB7E-4FFB-86EE-2E47F3DB0ACF}" srcOrd="0" destOrd="0" parTransId="{2C8B12A5-A82B-4D87-B4BB-8F84AA9E5454}" sibTransId="{896EC7CE-9A7E-4628-8DB7-947EB8A4DD82}"/>
    <dgm:cxn modelId="{D4F422A7-CDC4-4AB0-938F-22BA78D8BECD}" srcId="{0F174F4F-F924-4CB7-9B04-8F58DA4794C9}" destId="{C135D1D7-7B62-4AB7-92F1-63E0E65F0B28}" srcOrd="1" destOrd="0" parTransId="{CE4FAC70-A367-4252-A5E4-6929362330AB}" sibTransId="{3E8FF3EA-D1BF-4D43-B5A3-8009FD2840E3}"/>
    <dgm:cxn modelId="{8907D0EE-1325-4AE8-899C-6175C241CEC6}" type="presOf" srcId="{C135D1D7-7B62-4AB7-92F1-63E0E65F0B28}" destId="{F15AF5D1-F78D-4FD0-9D76-ACB4F57ACC6F}" srcOrd="0" destOrd="0" presId="urn:microsoft.com/office/officeart/2018/2/layout/IconLabelList"/>
    <dgm:cxn modelId="{2E066E3B-314D-4AF2-B893-59A8A2F72F87}" type="presParOf" srcId="{ABDFA225-4678-4B28-96E3-FEE8C08E4A88}" destId="{8BD155F7-1508-4CA0-B750-6228C1D1C1D1}" srcOrd="0" destOrd="0" presId="urn:microsoft.com/office/officeart/2018/2/layout/IconLabelList"/>
    <dgm:cxn modelId="{FD23AA2E-9EE0-45ED-8BE9-F271265711C3}" type="presParOf" srcId="{8BD155F7-1508-4CA0-B750-6228C1D1C1D1}" destId="{88B9B54E-3341-4BE5-9515-303D2929ACB6}" srcOrd="0" destOrd="0" presId="urn:microsoft.com/office/officeart/2018/2/layout/IconLabelList"/>
    <dgm:cxn modelId="{E794A4FE-5DA4-444D-93C9-A75BB38EC8FC}" type="presParOf" srcId="{8BD155F7-1508-4CA0-B750-6228C1D1C1D1}" destId="{24CD0828-A263-4DA7-A5BC-191EA8E4C302}" srcOrd="1" destOrd="0" presId="urn:microsoft.com/office/officeart/2018/2/layout/IconLabelList"/>
    <dgm:cxn modelId="{CAE00ED4-F488-4FDD-9FC4-0BE4606E0832}" type="presParOf" srcId="{8BD155F7-1508-4CA0-B750-6228C1D1C1D1}" destId="{0BDAE06A-ED0B-453D-BBC3-3FC36AE0F22E}" srcOrd="2" destOrd="0" presId="urn:microsoft.com/office/officeart/2018/2/layout/IconLabelList"/>
    <dgm:cxn modelId="{5127C1E4-A0DF-40B1-A0F6-E5814CC8CD53}" type="presParOf" srcId="{ABDFA225-4678-4B28-96E3-FEE8C08E4A88}" destId="{23E2E71E-BEC9-408A-AC8E-BB02E2F25004}" srcOrd="1" destOrd="0" presId="urn:microsoft.com/office/officeart/2018/2/layout/IconLabelList"/>
    <dgm:cxn modelId="{83796CD2-3B56-48B0-8262-62425ED4E46F}" type="presParOf" srcId="{ABDFA225-4678-4B28-96E3-FEE8C08E4A88}" destId="{D556E113-2DAD-43ED-8F21-6EED5011A95B}" srcOrd="2" destOrd="0" presId="urn:microsoft.com/office/officeart/2018/2/layout/IconLabelList"/>
    <dgm:cxn modelId="{D13E5E1E-D276-4C02-AB19-CEB2BBA9DB56}" type="presParOf" srcId="{D556E113-2DAD-43ED-8F21-6EED5011A95B}" destId="{8D9DA2B6-609C-4351-AEBF-F6470035A299}" srcOrd="0" destOrd="0" presId="urn:microsoft.com/office/officeart/2018/2/layout/IconLabelList"/>
    <dgm:cxn modelId="{407DFEA3-0FB8-4CC1-BA4E-F8904676B693}" type="presParOf" srcId="{D556E113-2DAD-43ED-8F21-6EED5011A95B}" destId="{D80F7226-6610-4367-81C6-680847BEC07B}" srcOrd="1" destOrd="0" presId="urn:microsoft.com/office/officeart/2018/2/layout/IconLabelList"/>
    <dgm:cxn modelId="{1AFCDD90-8771-4B79-BEAE-6A99DBAE5D85}" type="presParOf" srcId="{D556E113-2DAD-43ED-8F21-6EED5011A95B}" destId="{F15AF5D1-F78D-4FD0-9D76-ACB4F57ACC6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4BDB60-E6E6-4B7E-9845-92F6C4BC731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6016BE31-6F77-4F7E-AC0C-2BDB52D48AA1}">
      <dgm:prSet/>
      <dgm:spPr/>
      <dgm:t>
        <a:bodyPr/>
        <a:lstStyle/>
        <a:p>
          <a:pPr rtl="0">
            <a:lnSpc>
              <a:spcPct val="100000"/>
            </a:lnSpc>
          </a:pPr>
          <a:r>
            <a:rPr lang="en-US" b="1" dirty="0"/>
            <a:t>Worker Safety</a:t>
          </a:r>
          <a:r>
            <a:rPr lang="en-US" dirty="0"/>
            <a:t>: </a:t>
          </a:r>
          <a:br>
            <a:rPr lang="en-US" dirty="0">
              <a:solidFill>
                <a:srgbClr val="010000"/>
              </a:solidFill>
              <a:latin typeface="Aptos Display" panose="020F0302020204030204"/>
            </a:rPr>
          </a:br>
          <a:r>
            <a:rPr lang="en-US" dirty="0"/>
            <a:t>Eliminates health risks from mercury exposure </a:t>
          </a:r>
        </a:p>
      </dgm:t>
    </dgm:pt>
    <dgm:pt modelId="{7C516534-ED6E-4920-8191-EBA1AAA3A29B}" type="parTrans" cxnId="{E7AE0E64-DB5A-4270-8A33-6E614ADD2867}">
      <dgm:prSet/>
      <dgm:spPr/>
      <dgm:t>
        <a:bodyPr/>
        <a:lstStyle/>
        <a:p>
          <a:endParaRPr lang="en-US"/>
        </a:p>
      </dgm:t>
    </dgm:pt>
    <dgm:pt modelId="{0694DD7A-4937-485C-897C-2E413FDF0502}" type="sibTrans" cxnId="{E7AE0E64-DB5A-4270-8A33-6E614ADD2867}">
      <dgm:prSet/>
      <dgm:spPr/>
      <dgm:t>
        <a:bodyPr/>
        <a:lstStyle/>
        <a:p>
          <a:pPr>
            <a:lnSpc>
              <a:spcPct val="100000"/>
            </a:lnSpc>
          </a:pPr>
          <a:endParaRPr lang="en-US"/>
        </a:p>
      </dgm:t>
    </dgm:pt>
    <dgm:pt modelId="{7934EA79-B9E3-41F7-BC50-DD96660C4786}">
      <dgm:prSet/>
      <dgm:spPr/>
      <dgm:t>
        <a:bodyPr/>
        <a:lstStyle/>
        <a:p>
          <a:pPr rtl="0">
            <a:lnSpc>
              <a:spcPct val="100000"/>
            </a:lnSpc>
          </a:pPr>
          <a:r>
            <a:rPr lang="en-US" b="1" dirty="0"/>
            <a:t>Economic Benefits</a:t>
          </a:r>
          <a:r>
            <a:rPr lang="en-US" dirty="0"/>
            <a:t>: </a:t>
          </a:r>
          <a:br>
            <a:rPr lang="en-US" dirty="0">
              <a:latin typeface="Aptos Display" panose="020F0302020204030204"/>
            </a:rPr>
          </a:br>
          <a:r>
            <a:rPr lang="en-US" dirty="0"/>
            <a:t>Fast ROI within two months, significant monthly profits </a:t>
          </a:r>
        </a:p>
      </dgm:t>
    </dgm:pt>
    <dgm:pt modelId="{0425383A-8B43-4DE2-A76B-B6EEF2BE70C5}" type="parTrans" cxnId="{3F618B01-79A2-4567-BF02-8E60EBBC05B5}">
      <dgm:prSet/>
      <dgm:spPr/>
      <dgm:t>
        <a:bodyPr/>
        <a:lstStyle/>
        <a:p>
          <a:endParaRPr lang="en-US"/>
        </a:p>
      </dgm:t>
    </dgm:pt>
    <dgm:pt modelId="{1FF4654B-3BDA-4B2C-932E-885FA8778810}" type="sibTrans" cxnId="{3F618B01-79A2-4567-BF02-8E60EBBC05B5}">
      <dgm:prSet/>
      <dgm:spPr/>
      <dgm:t>
        <a:bodyPr/>
        <a:lstStyle/>
        <a:p>
          <a:pPr>
            <a:lnSpc>
              <a:spcPct val="100000"/>
            </a:lnSpc>
          </a:pPr>
          <a:endParaRPr lang="en-US"/>
        </a:p>
      </dgm:t>
    </dgm:pt>
    <dgm:pt modelId="{BA100928-D693-4CD4-A8F0-A11BAD51909B}">
      <dgm:prSet/>
      <dgm:spPr/>
      <dgm:t>
        <a:bodyPr/>
        <a:lstStyle/>
        <a:p>
          <a:pPr>
            <a:lnSpc>
              <a:spcPct val="100000"/>
            </a:lnSpc>
          </a:pPr>
          <a:r>
            <a:rPr lang="en-US" b="1" dirty="0"/>
            <a:t>Environmental Protection</a:t>
          </a:r>
          <a:r>
            <a:rPr lang="en-US" dirty="0"/>
            <a:t>: Reduces mercury pollution </a:t>
          </a:r>
        </a:p>
      </dgm:t>
    </dgm:pt>
    <dgm:pt modelId="{6F59572F-4835-49B1-886D-FD88079EDEF2}" type="parTrans" cxnId="{CFD297A1-C02B-4EBA-890C-05C28DAF3F86}">
      <dgm:prSet/>
      <dgm:spPr/>
      <dgm:t>
        <a:bodyPr/>
        <a:lstStyle/>
        <a:p>
          <a:endParaRPr lang="en-US"/>
        </a:p>
      </dgm:t>
    </dgm:pt>
    <dgm:pt modelId="{86D817B3-D1A9-46FE-B895-94E6F420D9AB}" type="sibTrans" cxnId="{CFD297A1-C02B-4EBA-890C-05C28DAF3F86}">
      <dgm:prSet/>
      <dgm:spPr/>
      <dgm:t>
        <a:bodyPr/>
        <a:lstStyle/>
        <a:p>
          <a:pPr>
            <a:lnSpc>
              <a:spcPct val="100000"/>
            </a:lnSpc>
          </a:pPr>
          <a:endParaRPr lang="en-US"/>
        </a:p>
      </dgm:t>
    </dgm:pt>
    <dgm:pt modelId="{0DD340F2-B7E4-405C-AA6A-3D38FEF94279}">
      <dgm:prSet/>
      <dgm:spPr/>
      <dgm:t>
        <a:bodyPr/>
        <a:lstStyle/>
        <a:p>
          <a:pPr rtl="0">
            <a:lnSpc>
              <a:spcPct val="100000"/>
            </a:lnSpc>
          </a:pPr>
          <a:r>
            <a:rPr lang="en-US" b="1" dirty="0"/>
            <a:t>Efficiency</a:t>
          </a:r>
          <a:r>
            <a:rPr lang="en-US" dirty="0"/>
            <a:t>: </a:t>
          </a:r>
          <a:br>
            <a:rPr lang="en-US" dirty="0">
              <a:latin typeface="Aptos Display" panose="020F0302020204030204"/>
            </a:rPr>
          </a:br>
          <a:r>
            <a:rPr lang="en-US" dirty="0"/>
            <a:t>Faster and more complete gold extraction process </a:t>
          </a:r>
        </a:p>
      </dgm:t>
    </dgm:pt>
    <dgm:pt modelId="{2625BD74-FD3A-44B9-9F11-1660DF2799CA}" type="parTrans" cxnId="{CB839347-0024-4692-BAC1-A33C934B46A2}">
      <dgm:prSet/>
      <dgm:spPr/>
      <dgm:t>
        <a:bodyPr/>
        <a:lstStyle/>
        <a:p>
          <a:endParaRPr lang="en-US"/>
        </a:p>
      </dgm:t>
    </dgm:pt>
    <dgm:pt modelId="{F4FA12AE-B306-47EE-BE0C-7DB0BF9EA34E}" type="sibTrans" cxnId="{CB839347-0024-4692-BAC1-A33C934B46A2}">
      <dgm:prSet/>
      <dgm:spPr/>
      <dgm:t>
        <a:bodyPr/>
        <a:lstStyle/>
        <a:p>
          <a:endParaRPr lang="en-US"/>
        </a:p>
      </dgm:t>
    </dgm:pt>
    <dgm:pt modelId="{C95443E5-7EB9-49B6-8193-3EC49DE9765A}">
      <dgm:prSet phldr="0"/>
      <dgm:spPr/>
      <dgm:t>
        <a:bodyPr/>
        <a:lstStyle/>
        <a:p>
          <a:pPr rtl="0">
            <a:lnSpc>
              <a:spcPct val="100000"/>
            </a:lnSpc>
          </a:pPr>
          <a:r>
            <a:rPr lang="en-US" b="1" dirty="0"/>
            <a:t>Innovative Concept</a:t>
          </a:r>
          <a:r>
            <a:rPr lang="en-US" b="0" dirty="0">
              <a:solidFill>
                <a:srgbClr val="0D0D0D"/>
              </a:solidFill>
            </a:rPr>
            <a:t>:</a:t>
          </a:r>
          <a:r>
            <a:rPr lang="en-US" b="0" dirty="0">
              <a:solidFill>
                <a:srgbClr val="0D0D0D"/>
              </a:solidFill>
              <a:latin typeface="Aptos Display" panose="020F0302020204030204"/>
            </a:rPr>
            <a:t> </a:t>
          </a:r>
          <a:br>
            <a:rPr lang="en-US" b="0" dirty="0">
              <a:solidFill>
                <a:srgbClr val="0D0D0D"/>
              </a:solidFill>
              <a:latin typeface="Aptos Display" panose="020F0302020204030204"/>
            </a:rPr>
          </a:br>
          <a:r>
            <a:rPr lang="en-US" b="0" dirty="0">
              <a:solidFill>
                <a:srgbClr val="0D0D0D"/>
              </a:solidFill>
              <a:latin typeface="Aptos Display" panose="020F0302020204030204"/>
            </a:rPr>
            <a:t>Device </a:t>
          </a:r>
          <a:r>
            <a:rPr lang="en-US" b="0" dirty="0">
              <a:solidFill>
                <a:srgbClr val="0D0D0D"/>
              </a:solidFill>
            </a:rPr>
            <a:t>is based on a new and previously unused idea.</a:t>
          </a:r>
          <a:endParaRPr lang="en-US" b="1" dirty="0">
            <a:latin typeface="Aptos Display" panose="020F0302020204030204"/>
          </a:endParaRPr>
        </a:p>
      </dgm:t>
    </dgm:pt>
    <dgm:pt modelId="{9EE3D807-3C3A-474D-BD43-6F3E34CFDB3C}" type="parTrans" cxnId="{35467332-B440-4E43-9D5B-5AEBFCF92461}">
      <dgm:prSet/>
      <dgm:spPr/>
    </dgm:pt>
    <dgm:pt modelId="{104C4B7E-F976-4924-85E5-89010F33442C}" type="sibTrans" cxnId="{35467332-B440-4E43-9D5B-5AEBFCF92461}">
      <dgm:prSet/>
      <dgm:spPr/>
      <dgm:t>
        <a:bodyPr/>
        <a:lstStyle/>
        <a:p>
          <a:pPr>
            <a:lnSpc>
              <a:spcPct val="100000"/>
            </a:lnSpc>
          </a:pPr>
          <a:endParaRPr lang="en-US"/>
        </a:p>
      </dgm:t>
    </dgm:pt>
    <dgm:pt modelId="{4014057C-171E-4A59-B573-BA07C4120D4C}">
      <dgm:prSet phldr="0"/>
      <dgm:spPr/>
      <dgm:t>
        <a:bodyPr/>
        <a:lstStyle/>
        <a:p>
          <a:pPr rtl="0">
            <a:lnSpc>
              <a:spcPct val="100000"/>
            </a:lnSpc>
          </a:pPr>
          <a:r>
            <a:rPr lang="en-US" b="1" dirty="0"/>
            <a:t>Gold Preservation</a:t>
          </a:r>
          <a:r>
            <a:rPr lang="en-US" b="0" dirty="0">
              <a:solidFill>
                <a:srgbClr val="0D0D0D"/>
              </a:solidFill>
            </a:rPr>
            <a:t>:</a:t>
          </a:r>
          <a:r>
            <a:rPr lang="en-US" b="0" dirty="0">
              <a:solidFill>
                <a:srgbClr val="0D0D0D"/>
              </a:solidFill>
              <a:latin typeface="Aptos Display" panose="020F0302020204030204"/>
            </a:rPr>
            <a:t> </a:t>
          </a:r>
          <a:br>
            <a:rPr lang="en-US" b="0" dirty="0">
              <a:solidFill>
                <a:srgbClr val="0D0D0D"/>
              </a:solidFill>
              <a:latin typeface="Aptos Display" panose="020F0302020204030204"/>
            </a:rPr>
          </a:br>
          <a:r>
            <a:rPr lang="en-US" b="0" dirty="0">
              <a:solidFill>
                <a:srgbClr val="0D0D0D"/>
              </a:solidFill>
              <a:latin typeface="Aptos Display" panose="020F0302020204030204"/>
            </a:rPr>
            <a:t>Device helps</a:t>
          </a:r>
          <a:r>
            <a:rPr lang="en-US" b="0" dirty="0">
              <a:solidFill>
                <a:srgbClr val="0D0D0D"/>
              </a:solidFill>
            </a:rPr>
            <a:t> miners retain their gold without loss during the burning process.</a:t>
          </a:r>
          <a:endParaRPr lang="en-US" b="0" dirty="0">
            <a:latin typeface="Aptos Display" panose="020F0302020204030204"/>
          </a:endParaRPr>
        </a:p>
      </dgm:t>
    </dgm:pt>
    <dgm:pt modelId="{1DDA8E4B-90F4-456E-A11D-7CE968F78B82}" type="parTrans" cxnId="{4E90BEED-1993-431F-B8AA-1CB4874DDC0B}">
      <dgm:prSet/>
      <dgm:spPr/>
    </dgm:pt>
    <dgm:pt modelId="{C31DA707-3D50-4D7A-A1A7-4D8DFF6FFB25}" type="sibTrans" cxnId="{4E90BEED-1993-431F-B8AA-1CB4874DDC0B}">
      <dgm:prSet/>
      <dgm:spPr/>
      <dgm:t>
        <a:bodyPr/>
        <a:lstStyle/>
        <a:p>
          <a:pPr>
            <a:lnSpc>
              <a:spcPct val="100000"/>
            </a:lnSpc>
          </a:pPr>
          <a:endParaRPr lang="en-US"/>
        </a:p>
      </dgm:t>
    </dgm:pt>
    <dgm:pt modelId="{70E9ACB2-2700-4F0C-B21F-E550DB8AE58F}" type="pres">
      <dgm:prSet presAssocID="{F84BDB60-E6E6-4B7E-9845-92F6C4BC7316}" presName="root" presStyleCnt="0">
        <dgm:presLayoutVars>
          <dgm:dir/>
          <dgm:resizeHandles val="exact"/>
        </dgm:presLayoutVars>
      </dgm:prSet>
      <dgm:spPr/>
    </dgm:pt>
    <dgm:pt modelId="{0B522A8A-98DD-487A-B5E8-E3A7AAA458AA}" type="pres">
      <dgm:prSet presAssocID="{F84BDB60-E6E6-4B7E-9845-92F6C4BC7316}" presName="container" presStyleCnt="0">
        <dgm:presLayoutVars>
          <dgm:dir/>
          <dgm:resizeHandles val="exact"/>
        </dgm:presLayoutVars>
      </dgm:prSet>
      <dgm:spPr/>
    </dgm:pt>
    <dgm:pt modelId="{A42355A9-4344-4CAE-958B-5D022D1E2906}" type="pres">
      <dgm:prSet presAssocID="{C95443E5-7EB9-49B6-8193-3EC49DE9765A}" presName="compNode" presStyleCnt="0"/>
      <dgm:spPr/>
    </dgm:pt>
    <dgm:pt modelId="{B7AEB0FF-4091-486D-8364-649C4535C9E7}" type="pres">
      <dgm:prSet presAssocID="{C95443E5-7EB9-49B6-8193-3EC49DE9765A}" presName="iconBgRect" presStyleLbl="bgShp" presStyleIdx="0" presStyleCnt="6"/>
      <dgm:spPr/>
    </dgm:pt>
    <dgm:pt modelId="{FB59F8F1-6996-4839-AACC-780726E7D28D}" type="pres">
      <dgm:prSet presAssocID="{C95443E5-7EB9-49B6-8193-3EC49DE9765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adioactive"/>
        </a:ext>
      </dgm:extLst>
    </dgm:pt>
    <dgm:pt modelId="{C1AD358D-A7A7-4054-BE75-5AD99836B809}" type="pres">
      <dgm:prSet presAssocID="{C95443E5-7EB9-49B6-8193-3EC49DE9765A}" presName="spaceRect" presStyleCnt="0"/>
      <dgm:spPr/>
    </dgm:pt>
    <dgm:pt modelId="{FD86002E-E30A-430F-A8A4-9DC083D7EB05}" type="pres">
      <dgm:prSet presAssocID="{C95443E5-7EB9-49B6-8193-3EC49DE9765A}" presName="textRect" presStyleLbl="revTx" presStyleIdx="0" presStyleCnt="6">
        <dgm:presLayoutVars>
          <dgm:chMax val="1"/>
          <dgm:chPref val="1"/>
        </dgm:presLayoutVars>
      </dgm:prSet>
      <dgm:spPr/>
    </dgm:pt>
    <dgm:pt modelId="{D732614E-FAB6-479D-B23A-E4A9067C8FB7}" type="pres">
      <dgm:prSet presAssocID="{104C4B7E-F976-4924-85E5-89010F33442C}" presName="sibTrans" presStyleLbl="sibTrans2D1" presStyleIdx="0" presStyleCnt="0"/>
      <dgm:spPr/>
    </dgm:pt>
    <dgm:pt modelId="{4558E05B-8B94-49D8-B010-6940E5828744}" type="pres">
      <dgm:prSet presAssocID="{6016BE31-6F77-4F7E-AC0C-2BDB52D48AA1}" presName="compNode" presStyleCnt="0"/>
      <dgm:spPr/>
    </dgm:pt>
    <dgm:pt modelId="{03F78B7E-2F5A-44D5-99BA-93F1FCDA4134}" type="pres">
      <dgm:prSet presAssocID="{6016BE31-6F77-4F7E-AC0C-2BDB52D48AA1}" presName="iconBgRect" presStyleLbl="bgShp" presStyleIdx="1" presStyleCnt="6"/>
      <dgm:spPr/>
    </dgm:pt>
    <dgm:pt modelId="{3E87C88D-F311-4D0F-9EC0-D9CB4E1EEC11}" type="pres">
      <dgm:prSet presAssocID="{6016BE31-6F77-4F7E-AC0C-2BDB52D48AA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263AB797-142B-419A-A58D-7BFDD6C96FCF}" type="pres">
      <dgm:prSet presAssocID="{6016BE31-6F77-4F7E-AC0C-2BDB52D48AA1}" presName="spaceRect" presStyleCnt="0"/>
      <dgm:spPr/>
    </dgm:pt>
    <dgm:pt modelId="{476864FB-4911-4CF6-97CB-6C88B3E7E59A}" type="pres">
      <dgm:prSet presAssocID="{6016BE31-6F77-4F7E-AC0C-2BDB52D48AA1}" presName="textRect" presStyleLbl="revTx" presStyleIdx="1" presStyleCnt="6">
        <dgm:presLayoutVars>
          <dgm:chMax val="1"/>
          <dgm:chPref val="1"/>
        </dgm:presLayoutVars>
      </dgm:prSet>
      <dgm:spPr/>
    </dgm:pt>
    <dgm:pt modelId="{FA5A73F8-9B04-4B67-9920-2440001C556C}" type="pres">
      <dgm:prSet presAssocID="{0694DD7A-4937-485C-897C-2E413FDF0502}" presName="sibTrans" presStyleLbl="sibTrans2D1" presStyleIdx="0" presStyleCnt="0"/>
      <dgm:spPr/>
    </dgm:pt>
    <dgm:pt modelId="{DBF1C4CF-CA41-48FB-9252-F6E72114EEFA}" type="pres">
      <dgm:prSet presAssocID="{7934EA79-B9E3-41F7-BC50-DD96660C4786}" presName="compNode" presStyleCnt="0"/>
      <dgm:spPr/>
    </dgm:pt>
    <dgm:pt modelId="{1B209983-C183-4B6C-9706-413E3CA59E43}" type="pres">
      <dgm:prSet presAssocID="{7934EA79-B9E3-41F7-BC50-DD96660C4786}" presName="iconBgRect" presStyleLbl="bgShp" presStyleIdx="2" presStyleCnt="6"/>
      <dgm:spPr/>
    </dgm:pt>
    <dgm:pt modelId="{DB1B4B12-DD6A-4775-84CA-37EDF5335DF6}" type="pres">
      <dgm:prSet presAssocID="{7934EA79-B9E3-41F7-BC50-DD96660C478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arth Globe Americas"/>
        </a:ext>
      </dgm:extLst>
    </dgm:pt>
    <dgm:pt modelId="{4750CF4E-51EA-4197-93DA-9F6891D154A4}" type="pres">
      <dgm:prSet presAssocID="{7934EA79-B9E3-41F7-BC50-DD96660C4786}" presName="spaceRect" presStyleCnt="0"/>
      <dgm:spPr/>
    </dgm:pt>
    <dgm:pt modelId="{B05A6873-52BC-4E61-A1A3-CB13BAC24CA3}" type="pres">
      <dgm:prSet presAssocID="{7934EA79-B9E3-41F7-BC50-DD96660C4786}" presName="textRect" presStyleLbl="revTx" presStyleIdx="2" presStyleCnt="6">
        <dgm:presLayoutVars>
          <dgm:chMax val="1"/>
          <dgm:chPref val="1"/>
        </dgm:presLayoutVars>
      </dgm:prSet>
      <dgm:spPr/>
    </dgm:pt>
    <dgm:pt modelId="{7C27C245-8981-4BAD-BD4E-EC7C62FAF678}" type="pres">
      <dgm:prSet presAssocID="{1FF4654B-3BDA-4B2C-932E-885FA8778810}" presName="sibTrans" presStyleLbl="sibTrans2D1" presStyleIdx="0" presStyleCnt="0"/>
      <dgm:spPr/>
    </dgm:pt>
    <dgm:pt modelId="{F76383AE-9D11-499B-9F91-38BF7FF12AB6}" type="pres">
      <dgm:prSet presAssocID="{4014057C-171E-4A59-B573-BA07C4120D4C}" presName="compNode" presStyleCnt="0"/>
      <dgm:spPr/>
    </dgm:pt>
    <dgm:pt modelId="{03F65B6E-8908-4661-9C9D-CE956B0B8930}" type="pres">
      <dgm:prSet presAssocID="{4014057C-171E-4A59-B573-BA07C4120D4C}" presName="iconBgRect" presStyleLbl="bgShp" presStyleIdx="3" presStyleCnt="6"/>
      <dgm:spPr/>
    </dgm:pt>
    <dgm:pt modelId="{BDD4E5CE-9AAE-4207-B8F6-605B061CB632}" type="pres">
      <dgm:prSet presAssocID="{4014057C-171E-4A59-B573-BA07C4120D4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ining Tools"/>
        </a:ext>
      </dgm:extLst>
    </dgm:pt>
    <dgm:pt modelId="{A09D4B18-0C27-4F0F-9BEA-A625917BF6C5}" type="pres">
      <dgm:prSet presAssocID="{4014057C-171E-4A59-B573-BA07C4120D4C}" presName="spaceRect" presStyleCnt="0"/>
      <dgm:spPr/>
    </dgm:pt>
    <dgm:pt modelId="{DAC8F50B-1455-4678-BB62-BF6B67DA422F}" type="pres">
      <dgm:prSet presAssocID="{4014057C-171E-4A59-B573-BA07C4120D4C}" presName="textRect" presStyleLbl="revTx" presStyleIdx="3" presStyleCnt="6">
        <dgm:presLayoutVars>
          <dgm:chMax val="1"/>
          <dgm:chPref val="1"/>
        </dgm:presLayoutVars>
      </dgm:prSet>
      <dgm:spPr/>
    </dgm:pt>
    <dgm:pt modelId="{F2CF5FF6-4D09-43F3-91A6-13598C997403}" type="pres">
      <dgm:prSet presAssocID="{C31DA707-3D50-4D7A-A1A7-4D8DFF6FFB25}" presName="sibTrans" presStyleLbl="sibTrans2D1" presStyleIdx="0" presStyleCnt="0"/>
      <dgm:spPr/>
    </dgm:pt>
    <dgm:pt modelId="{5548FF20-B85F-4AE7-8FB5-020724A56B88}" type="pres">
      <dgm:prSet presAssocID="{BA100928-D693-4CD4-A8F0-A11BAD51909B}" presName="compNode" presStyleCnt="0"/>
      <dgm:spPr/>
    </dgm:pt>
    <dgm:pt modelId="{E1F85D77-1EC6-44DD-9D19-4A1F4EA5AA60}" type="pres">
      <dgm:prSet presAssocID="{BA100928-D693-4CD4-A8F0-A11BAD51909B}" presName="iconBgRect" presStyleLbl="bgShp" presStyleIdx="4" presStyleCnt="6"/>
      <dgm:spPr/>
    </dgm:pt>
    <dgm:pt modelId="{BE6507EB-7F6C-4A65-9397-5E4E295C7868}" type="pres">
      <dgm:prSet presAssocID="{BA100928-D693-4CD4-A8F0-A11BAD51909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Lightbulb"/>
        </a:ext>
      </dgm:extLst>
    </dgm:pt>
    <dgm:pt modelId="{0173A2D5-EC29-4A84-9D7A-C28D1AB63CCB}" type="pres">
      <dgm:prSet presAssocID="{BA100928-D693-4CD4-A8F0-A11BAD51909B}" presName="spaceRect" presStyleCnt="0"/>
      <dgm:spPr/>
    </dgm:pt>
    <dgm:pt modelId="{B45E1ECC-92BC-48FA-9FB4-40562423139F}" type="pres">
      <dgm:prSet presAssocID="{BA100928-D693-4CD4-A8F0-A11BAD51909B}" presName="textRect" presStyleLbl="revTx" presStyleIdx="4" presStyleCnt="6">
        <dgm:presLayoutVars>
          <dgm:chMax val="1"/>
          <dgm:chPref val="1"/>
        </dgm:presLayoutVars>
      </dgm:prSet>
      <dgm:spPr/>
    </dgm:pt>
    <dgm:pt modelId="{A62EDB78-7EFA-48A5-BE41-E061401542F8}" type="pres">
      <dgm:prSet presAssocID="{86D817B3-D1A9-46FE-B895-94E6F420D9AB}" presName="sibTrans" presStyleLbl="sibTrans2D1" presStyleIdx="0" presStyleCnt="0"/>
      <dgm:spPr/>
    </dgm:pt>
    <dgm:pt modelId="{D926E399-F2ED-4A43-B3EE-D7C94301765A}" type="pres">
      <dgm:prSet presAssocID="{0DD340F2-B7E4-405C-AA6A-3D38FEF94279}" presName="compNode" presStyleCnt="0"/>
      <dgm:spPr/>
    </dgm:pt>
    <dgm:pt modelId="{7AC5238A-A8B0-4F77-9719-4FAC71952D9A}" type="pres">
      <dgm:prSet presAssocID="{0DD340F2-B7E4-405C-AA6A-3D38FEF94279}" presName="iconBgRect" presStyleLbl="bgShp" presStyleIdx="5" presStyleCnt="6"/>
      <dgm:spPr/>
    </dgm:pt>
    <dgm:pt modelId="{6DD990B3-9903-48CB-9332-C2C3F5A2C298}" type="pres">
      <dgm:prSet presAssocID="{0DD340F2-B7E4-405C-AA6A-3D38FEF94279}" presName="iconRect" presStyleLbl="node1" presStyleIdx="5"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ining Tools"/>
        </a:ext>
      </dgm:extLst>
    </dgm:pt>
    <dgm:pt modelId="{F0A2F325-7AC9-4727-8EEE-D4B5DE780B6A}" type="pres">
      <dgm:prSet presAssocID="{0DD340F2-B7E4-405C-AA6A-3D38FEF94279}" presName="spaceRect" presStyleCnt="0"/>
      <dgm:spPr/>
    </dgm:pt>
    <dgm:pt modelId="{29020375-2C05-449A-8E88-52189F61FACE}" type="pres">
      <dgm:prSet presAssocID="{0DD340F2-B7E4-405C-AA6A-3D38FEF94279}" presName="textRect" presStyleLbl="revTx" presStyleIdx="5" presStyleCnt="6">
        <dgm:presLayoutVars>
          <dgm:chMax val="1"/>
          <dgm:chPref val="1"/>
        </dgm:presLayoutVars>
      </dgm:prSet>
      <dgm:spPr/>
    </dgm:pt>
  </dgm:ptLst>
  <dgm:cxnLst>
    <dgm:cxn modelId="{3F618B01-79A2-4567-BF02-8E60EBBC05B5}" srcId="{F84BDB60-E6E6-4B7E-9845-92F6C4BC7316}" destId="{7934EA79-B9E3-41F7-BC50-DD96660C4786}" srcOrd="2" destOrd="0" parTransId="{0425383A-8B43-4DE2-A76B-B6EEF2BE70C5}" sibTransId="{1FF4654B-3BDA-4B2C-932E-885FA8778810}"/>
    <dgm:cxn modelId="{E209FB23-E15C-4550-903F-91C0B61141A4}" type="presOf" srcId="{86D817B3-D1A9-46FE-B895-94E6F420D9AB}" destId="{A62EDB78-7EFA-48A5-BE41-E061401542F8}" srcOrd="0" destOrd="0" presId="urn:microsoft.com/office/officeart/2018/2/layout/IconCircleList"/>
    <dgm:cxn modelId="{35467332-B440-4E43-9D5B-5AEBFCF92461}" srcId="{F84BDB60-E6E6-4B7E-9845-92F6C4BC7316}" destId="{C95443E5-7EB9-49B6-8193-3EC49DE9765A}" srcOrd="0" destOrd="0" parTransId="{9EE3D807-3C3A-474D-BD43-6F3E34CFDB3C}" sibTransId="{104C4B7E-F976-4924-85E5-89010F33442C}"/>
    <dgm:cxn modelId="{381B383B-5D60-4344-954E-2695153657BC}" type="presOf" srcId="{BA100928-D693-4CD4-A8F0-A11BAD51909B}" destId="{B45E1ECC-92BC-48FA-9FB4-40562423139F}" srcOrd="0" destOrd="0" presId="urn:microsoft.com/office/officeart/2018/2/layout/IconCircleList"/>
    <dgm:cxn modelId="{C98C585D-0DEB-42A9-A363-44E8691DE04F}" type="presOf" srcId="{4014057C-171E-4A59-B573-BA07C4120D4C}" destId="{DAC8F50B-1455-4678-BB62-BF6B67DA422F}" srcOrd="0" destOrd="0" presId="urn:microsoft.com/office/officeart/2018/2/layout/IconCircleList"/>
    <dgm:cxn modelId="{E7AE0E64-DB5A-4270-8A33-6E614ADD2867}" srcId="{F84BDB60-E6E6-4B7E-9845-92F6C4BC7316}" destId="{6016BE31-6F77-4F7E-AC0C-2BDB52D48AA1}" srcOrd="1" destOrd="0" parTransId="{7C516534-ED6E-4920-8191-EBA1AAA3A29B}" sibTransId="{0694DD7A-4937-485C-897C-2E413FDF0502}"/>
    <dgm:cxn modelId="{CB839347-0024-4692-BAC1-A33C934B46A2}" srcId="{F84BDB60-E6E6-4B7E-9845-92F6C4BC7316}" destId="{0DD340F2-B7E4-405C-AA6A-3D38FEF94279}" srcOrd="5" destOrd="0" parTransId="{2625BD74-FD3A-44B9-9F11-1660DF2799CA}" sibTransId="{F4FA12AE-B306-47EE-BE0C-7DB0BF9EA34E}"/>
    <dgm:cxn modelId="{535DA06D-108F-46AE-9ECD-7970A7C17CBD}" type="presOf" srcId="{1FF4654B-3BDA-4B2C-932E-885FA8778810}" destId="{7C27C245-8981-4BAD-BD4E-EC7C62FAF678}" srcOrd="0" destOrd="0" presId="urn:microsoft.com/office/officeart/2018/2/layout/IconCircleList"/>
    <dgm:cxn modelId="{A86A246F-E17C-4085-ACE9-E5ED6B8E8D85}" type="presOf" srcId="{C95443E5-7EB9-49B6-8193-3EC49DE9765A}" destId="{FD86002E-E30A-430F-A8A4-9DC083D7EB05}" srcOrd="0" destOrd="0" presId="urn:microsoft.com/office/officeart/2018/2/layout/IconCircleList"/>
    <dgm:cxn modelId="{89891C82-107F-4FA5-BDA0-02633A1E4B23}" type="presOf" srcId="{7934EA79-B9E3-41F7-BC50-DD96660C4786}" destId="{B05A6873-52BC-4E61-A1A3-CB13BAC24CA3}" srcOrd="0" destOrd="0" presId="urn:microsoft.com/office/officeart/2018/2/layout/IconCircleList"/>
    <dgm:cxn modelId="{B4A21787-F7FD-4CB3-B6A5-540F09BB3862}" type="presOf" srcId="{6016BE31-6F77-4F7E-AC0C-2BDB52D48AA1}" destId="{476864FB-4911-4CF6-97CB-6C88B3E7E59A}" srcOrd="0" destOrd="0" presId="urn:microsoft.com/office/officeart/2018/2/layout/IconCircleList"/>
    <dgm:cxn modelId="{82FA7C9D-BBE0-4A94-AEE0-E2E88EC03A5E}" type="presOf" srcId="{104C4B7E-F976-4924-85E5-89010F33442C}" destId="{D732614E-FAB6-479D-B23A-E4A9067C8FB7}" srcOrd="0" destOrd="0" presId="urn:microsoft.com/office/officeart/2018/2/layout/IconCircleList"/>
    <dgm:cxn modelId="{CFD297A1-C02B-4EBA-890C-05C28DAF3F86}" srcId="{F84BDB60-E6E6-4B7E-9845-92F6C4BC7316}" destId="{BA100928-D693-4CD4-A8F0-A11BAD51909B}" srcOrd="4" destOrd="0" parTransId="{6F59572F-4835-49B1-886D-FD88079EDEF2}" sibTransId="{86D817B3-D1A9-46FE-B895-94E6F420D9AB}"/>
    <dgm:cxn modelId="{DF8A77B1-5489-4F4D-A0B2-FD8D0723CCDC}" type="presOf" srcId="{F84BDB60-E6E6-4B7E-9845-92F6C4BC7316}" destId="{70E9ACB2-2700-4F0C-B21F-E550DB8AE58F}" srcOrd="0" destOrd="0" presId="urn:microsoft.com/office/officeart/2018/2/layout/IconCircleList"/>
    <dgm:cxn modelId="{FD9C1CB6-3727-42F5-B6F5-C1ADA56A669A}" type="presOf" srcId="{0694DD7A-4937-485C-897C-2E413FDF0502}" destId="{FA5A73F8-9B04-4B67-9920-2440001C556C}" srcOrd="0" destOrd="0" presId="urn:microsoft.com/office/officeart/2018/2/layout/IconCircleList"/>
    <dgm:cxn modelId="{DD100BC5-6987-4CAF-9D09-CABF7E8C9854}" type="presOf" srcId="{0DD340F2-B7E4-405C-AA6A-3D38FEF94279}" destId="{29020375-2C05-449A-8E88-52189F61FACE}" srcOrd="0" destOrd="0" presId="urn:microsoft.com/office/officeart/2018/2/layout/IconCircleList"/>
    <dgm:cxn modelId="{F6A0F4EB-7122-4C1C-8F81-6689EC918760}" type="presOf" srcId="{C31DA707-3D50-4D7A-A1A7-4D8DFF6FFB25}" destId="{F2CF5FF6-4D09-43F3-91A6-13598C997403}" srcOrd="0" destOrd="0" presId="urn:microsoft.com/office/officeart/2018/2/layout/IconCircleList"/>
    <dgm:cxn modelId="{4E90BEED-1993-431F-B8AA-1CB4874DDC0B}" srcId="{F84BDB60-E6E6-4B7E-9845-92F6C4BC7316}" destId="{4014057C-171E-4A59-B573-BA07C4120D4C}" srcOrd="3" destOrd="0" parTransId="{1DDA8E4B-90F4-456E-A11D-7CE968F78B82}" sibTransId="{C31DA707-3D50-4D7A-A1A7-4D8DFF6FFB25}"/>
    <dgm:cxn modelId="{D70DB5D3-DC0D-46D7-BD2A-0C037E82109D}" type="presParOf" srcId="{70E9ACB2-2700-4F0C-B21F-E550DB8AE58F}" destId="{0B522A8A-98DD-487A-B5E8-E3A7AAA458AA}" srcOrd="0" destOrd="0" presId="urn:microsoft.com/office/officeart/2018/2/layout/IconCircleList"/>
    <dgm:cxn modelId="{8689319D-EE3B-49BA-9D93-621073C28549}" type="presParOf" srcId="{0B522A8A-98DD-487A-B5E8-E3A7AAA458AA}" destId="{A42355A9-4344-4CAE-958B-5D022D1E2906}" srcOrd="0" destOrd="0" presId="urn:microsoft.com/office/officeart/2018/2/layout/IconCircleList"/>
    <dgm:cxn modelId="{451B4C9C-ACC1-453D-BF8B-E03F595BC06D}" type="presParOf" srcId="{A42355A9-4344-4CAE-958B-5D022D1E2906}" destId="{B7AEB0FF-4091-486D-8364-649C4535C9E7}" srcOrd="0" destOrd="0" presId="urn:microsoft.com/office/officeart/2018/2/layout/IconCircleList"/>
    <dgm:cxn modelId="{E22700F8-B2E5-4A01-B012-DDA0C5A9208F}" type="presParOf" srcId="{A42355A9-4344-4CAE-958B-5D022D1E2906}" destId="{FB59F8F1-6996-4839-AACC-780726E7D28D}" srcOrd="1" destOrd="0" presId="urn:microsoft.com/office/officeart/2018/2/layout/IconCircleList"/>
    <dgm:cxn modelId="{A8D629AA-03E6-49EC-8D3C-7CD85C39EBBC}" type="presParOf" srcId="{A42355A9-4344-4CAE-958B-5D022D1E2906}" destId="{C1AD358D-A7A7-4054-BE75-5AD99836B809}" srcOrd="2" destOrd="0" presId="urn:microsoft.com/office/officeart/2018/2/layout/IconCircleList"/>
    <dgm:cxn modelId="{39018A39-40F2-46D3-A8F0-59B0AB59C73B}" type="presParOf" srcId="{A42355A9-4344-4CAE-958B-5D022D1E2906}" destId="{FD86002E-E30A-430F-A8A4-9DC083D7EB05}" srcOrd="3" destOrd="0" presId="urn:microsoft.com/office/officeart/2018/2/layout/IconCircleList"/>
    <dgm:cxn modelId="{5EF00B29-C9FE-4D0F-BDB9-91357ECF0A83}" type="presParOf" srcId="{0B522A8A-98DD-487A-B5E8-E3A7AAA458AA}" destId="{D732614E-FAB6-479D-B23A-E4A9067C8FB7}" srcOrd="1" destOrd="0" presId="urn:microsoft.com/office/officeart/2018/2/layout/IconCircleList"/>
    <dgm:cxn modelId="{8A489436-658B-44AB-A521-8E9A87771936}" type="presParOf" srcId="{0B522A8A-98DD-487A-B5E8-E3A7AAA458AA}" destId="{4558E05B-8B94-49D8-B010-6940E5828744}" srcOrd="2" destOrd="0" presId="urn:microsoft.com/office/officeart/2018/2/layout/IconCircleList"/>
    <dgm:cxn modelId="{A6B8C464-841C-447C-8233-FC1F2D62E118}" type="presParOf" srcId="{4558E05B-8B94-49D8-B010-6940E5828744}" destId="{03F78B7E-2F5A-44D5-99BA-93F1FCDA4134}" srcOrd="0" destOrd="0" presId="urn:microsoft.com/office/officeart/2018/2/layout/IconCircleList"/>
    <dgm:cxn modelId="{DF351CBF-2CD4-4ADF-89DA-AE715FA8EE0D}" type="presParOf" srcId="{4558E05B-8B94-49D8-B010-6940E5828744}" destId="{3E87C88D-F311-4D0F-9EC0-D9CB4E1EEC11}" srcOrd="1" destOrd="0" presId="urn:microsoft.com/office/officeart/2018/2/layout/IconCircleList"/>
    <dgm:cxn modelId="{D27E93E7-B2EA-4C93-ADB0-B6459B923BA0}" type="presParOf" srcId="{4558E05B-8B94-49D8-B010-6940E5828744}" destId="{263AB797-142B-419A-A58D-7BFDD6C96FCF}" srcOrd="2" destOrd="0" presId="urn:microsoft.com/office/officeart/2018/2/layout/IconCircleList"/>
    <dgm:cxn modelId="{964A69AE-F711-40B1-AC71-6359F7390B87}" type="presParOf" srcId="{4558E05B-8B94-49D8-B010-6940E5828744}" destId="{476864FB-4911-4CF6-97CB-6C88B3E7E59A}" srcOrd="3" destOrd="0" presId="urn:microsoft.com/office/officeart/2018/2/layout/IconCircleList"/>
    <dgm:cxn modelId="{17895494-A9E9-4E87-B760-69A0C3A4D9F5}" type="presParOf" srcId="{0B522A8A-98DD-487A-B5E8-E3A7AAA458AA}" destId="{FA5A73F8-9B04-4B67-9920-2440001C556C}" srcOrd="3" destOrd="0" presId="urn:microsoft.com/office/officeart/2018/2/layout/IconCircleList"/>
    <dgm:cxn modelId="{A121165C-B87A-486F-B41D-B37247E83BCB}" type="presParOf" srcId="{0B522A8A-98DD-487A-B5E8-E3A7AAA458AA}" destId="{DBF1C4CF-CA41-48FB-9252-F6E72114EEFA}" srcOrd="4" destOrd="0" presId="urn:microsoft.com/office/officeart/2018/2/layout/IconCircleList"/>
    <dgm:cxn modelId="{685CB9F2-F8D6-4B60-BF14-CCB59F327C23}" type="presParOf" srcId="{DBF1C4CF-CA41-48FB-9252-F6E72114EEFA}" destId="{1B209983-C183-4B6C-9706-413E3CA59E43}" srcOrd="0" destOrd="0" presId="urn:microsoft.com/office/officeart/2018/2/layout/IconCircleList"/>
    <dgm:cxn modelId="{5FE4C203-A8F1-421C-A911-41A8CD7F452D}" type="presParOf" srcId="{DBF1C4CF-CA41-48FB-9252-F6E72114EEFA}" destId="{DB1B4B12-DD6A-4775-84CA-37EDF5335DF6}" srcOrd="1" destOrd="0" presId="urn:microsoft.com/office/officeart/2018/2/layout/IconCircleList"/>
    <dgm:cxn modelId="{538A0FAF-F3AA-40A2-9EEA-B006FF873817}" type="presParOf" srcId="{DBF1C4CF-CA41-48FB-9252-F6E72114EEFA}" destId="{4750CF4E-51EA-4197-93DA-9F6891D154A4}" srcOrd="2" destOrd="0" presId="urn:microsoft.com/office/officeart/2018/2/layout/IconCircleList"/>
    <dgm:cxn modelId="{245169B0-3A78-4472-94BE-68672BD6F711}" type="presParOf" srcId="{DBF1C4CF-CA41-48FB-9252-F6E72114EEFA}" destId="{B05A6873-52BC-4E61-A1A3-CB13BAC24CA3}" srcOrd="3" destOrd="0" presId="urn:microsoft.com/office/officeart/2018/2/layout/IconCircleList"/>
    <dgm:cxn modelId="{5468076F-358C-4AFB-B0B4-57257FD7A970}" type="presParOf" srcId="{0B522A8A-98DD-487A-B5E8-E3A7AAA458AA}" destId="{7C27C245-8981-4BAD-BD4E-EC7C62FAF678}" srcOrd="5" destOrd="0" presId="urn:microsoft.com/office/officeart/2018/2/layout/IconCircleList"/>
    <dgm:cxn modelId="{01E1858C-1F5E-446C-BDE2-A6F619F8FDDE}" type="presParOf" srcId="{0B522A8A-98DD-487A-B5E8-E3A7AAA458AA}" destId="{F76383AE-9D11-499B-9F91-38BF7FF12AB6}" srcOrd="6" destOrd="0" presId="urn:microsoft.com/office/officeart/2018/2/layout/IconCircleList"/>
    <dgm:cxn modelId="{42A9BD4C-C183-4D00-AA81-3E7384078396}" type="presParOf" srcId="{F76383AE-9D11-499B-9F91-38BF7FF12AB6}" destId="{03F65B6E-8908-4661-9C9D-CE956B0B8930}" srcOrd="0" destOrd="0" presId="urn:microsoft.com/office/officeart/2018/2/layout/IconCircleList"/>
    <dgm:cxn modelId="{424A599E-9C22-4075-B91C-FB683385F7CA}" type="presParOf" srcId="{F76383AE-9D11-499B-9F91-38BF7FF12AB6}" destId="{BDD4E5CE-9AAE-4207-B8F6-605B061CB632}" srcOrd="1" destOrd="0" presId="urn:microsoft.com/office/officeart/2018/2/layout/IconCircleList"/>
    <dgm:cxn modelId="{637410B2-E0A9-4F1B-9B4C-0962E8DEF1E2}" type="presParOf" srcId="{F76383AE-9D11-499B-9F91-38BF7FF12AB6}" destId="{A09D4B18-0C27-4F0F-9BEA-A625917BF6C5}" srcOrd="2" destOrd="0" presId="urn:microsoft.com/office/officeart/2018/2/layout/IconCircleList"/>
    <dgm:cxn modelId="{9724B9C5-FF9C-4E75-8FED-46CCB057E67A}" type="presParOf" srcId="{F76383AE-9D11-499B-9F91-38BF7FF12AB6}" destId="{DAC8F50B-1455-4678-BB62-BF6B67DA422F}" srcOrd="3" destOrd="0" presId="urn:microsoft.com/office/officeart/2018/2/layout/IconCircleList"/>
    <dgm:cxn modelId="{CEEF27EA-D0F2-4776-B640-2FC8EAE9D828}" type="presParOf" srcId="{0B522A8A-98DD-487A-B5E8-E3A7AAA458AA}" destId="{F2CF5FF6-4D09-43F3-91A6-13598C997403}" srcOrd="7" destOrd="0" presId="urn:microsoft.com/office/officeart/2018/2/layout/IconCircleList"/>
    <dgm:cxn modelId="{AA84A61C-193C-4D2E-A2CD-BAF795AAA37D}" type="presParOf" srcId="{0B522A8A-98DD-487A-B5E8-E3A7AAA458AA}" destId="{5548FF20-B85F-4AE7-8FB5-020724A56B88}" srcOrd="8" destOrd="0" presId="urn:microsoft.com/office/officeart/2018/2/layout/IconCircleList"/>
    <dgm:cxn modelId="{5104BA68-84D3-454C-B86A-B3FCC0E0A583}" type="presParOf" srcId="{5548FF20-B85F-4AE7-8FB5-020724A56B88}" destId="{E1F85D77-1EC6-44DD-9D19-4A1F4EA5AA60}" srcOrd="0" destOrd="0" presId="urn:microsoft.com/office/officeart/2018/2/layout/IconCircleList"/>
    <dgm:cxn modelId="{5333785E-B4CB-484C-BF44-A13199E0E22A}" type="presParOf" srcId="{5548FF20-B85F-4AE7-8FB5-020724A56B88}" destId="{BE6507EB-7F6C-4A65-9397-5E4E295C7868}" srcOrd="1" destOrd="0" presId="urn:microsoft.com/office/officeart/2018/2/layout/IconCircleList"/>
    <dgm:cxn modelId="{7DBBB234-1F53-4859-8746-09D8D0633F77}" type="presParOf" srcId="{5548FF20-B85F-4AE7-8FB5-020724A56B88}" destId="{0173A2D5-EC29-4A84-9D7A-C28D1AB63CCB}" srcOrd="2" destOrd="0" presId="urn:microsoft.com/office/officeart/2018/2/layout/IconCircleList"/>
    <dgm:cxn modelId="{8C17EA73-D76D-4997-8F60-5C86F81ADAD9}" type="presParOf" srcId="{5548FF20-B85F-4AE7-8FB5-020724A56B88}" destId="{B45E1ECC-92BC-48FA-9FB4-40562423139F}" srcOrd="3" destOrd="0" presId="urn:microsoft.com/office/officeart/2018/2/layout/IconCircleList"/>
    <dgm:cxn modelId="{2028AA19-DF1D-49C7-AD43-53492C0EF63A}" type="presParOf" srcId="{0B522A8A-98DD-487A-B5E8-E3A7AAA458AA}" destId="{A62EDB78-7EFA-48A5-BE41-E061401542F8}" srcOrd="9" destOrd="0" presId="urn:microsoft.com/office/officeart/2018/2/layout/IconCircleList"/>
    <dgm:cxn modelId="{57768473-A3BC-40A8-BF62-D7B4428CD4B3}" type="presParOf" srcId="{0B522A8A-98DD-487A-B5E8-E3A7AAA458AA}" destId="{D926E399-F2ED-4A43-B3EE-D7C94301765A}" srcOrd="10" destOrd="0" presId="urn:microsoft.com/office/officeart/2018/2/layout/IconCircleList"/>
    <dgm:cxn modelId="{8D888C39-E29D-4526-9521-5387E43E38FD}" type="presParOf" srcId="{D926E399-F2ED-4A43-B3EE-D7C94301765A}" destId="{7AC5238A-A8B0-4F77-9719-4FAC71952D9A}" srcOrd="0" destOrd="0" presId="urn:microsoft.com/office/officeart/2018/2/layout/IconCircleList"/>
    <dgm:cxn modelId="{9CEA5CC2-6F82-42E6-822E-D413BBB72215}" type="presParOf" srcId="{D926E399-F2ED-4A43-B3EE-D7C94301765A}" destId="{6DD990B3-9903-48CB-9332-C2C3F5A2C298}" srcOrd="1" destOrd="0" presId="urn:microsoft.com/office/officeart/2018/2/layout/IconCircleList"/>
    <dgm:cxn modelId="{65462B34-137E-4BF2-8A02-B489700885D9}" type="presParOf" srcId="{D926E399-F2ED-4A43-B3EE-D7C94301765A}" destId="{F0A2F325-7AC9-4727-8EEE-D4B5DE780B6A}" srcOrd="2" destOrd="0" presId="urn:microsoft.com/office/officeart/2018/2/layout/IconCircleList"/>
    <dgm:cxn modelId="{A07FB70E-BA30-45B2-86AA-435C36BAB458}" type="presParOf" srcId="{D926E399-F2ED-4A43-B3EE-D7C94301765A}" destId="{29020375-2C05-449A-8E88-52189F61FAC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75E341-A249-447B-A43B-549FCA25C75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8C5514C-8CEB-413B-AA14-B39772E6C9DB}">
      <dgm:prSet/>
      <dgm:spPr/>
      <dgm:t>
        <a:bodyPr/>
        <a:lstStyle/>
        <a:p>
          <a:pPr rtl="0">
            <a:lnSpc>
              <a:spcPct val="100000"/>
            </a:lnSpc>
          </a:pPr>
          <a:r>
            <a:rPr lang="en-US" dirty="0"/>
            <a:t>Financial profits </a:t>
          </a:r>
          <a:br>
            <a:rPr lang="en-US" dirty="0">
              <a:latin typeface="Aptos Display" panose="020F0302020204030204"/>
            </a:rPr>
          </a:br>
          <a:r>
            <a:rPr lang="en-US" dirty="0"/>
            <a:t>[exceptional - easy - fast] </a:t>
          </a:r>
        </a:p>
      </dgm:t>
    </dgm:pt>
    <dgm:pt modelId="{6801D3BC-14EF-4A40-BCC7-0E561F43A540}" type="parTrans" cxnId="{F8BAEC94-66A3-4FD8-BAD0-B20CB1883DD6}">
      <dgm:prSet/>
      <dgm:spPr/>
      <dgm:t>
        <a:bodyPr/>
        <a:lstStyle/>
        <a:p>
          <a:endParaRPr lang="en-US"/>
        </a:p>
      </dgm:t>
    </dgm:pt>
    <dgm:pt modelId="{C8E60D62-4A46-4498-8BBE-4AD240777772}" type="sibTrans" cxnId="{F8BAEC94-66A3-4FD8-BAD0-B20CB1883DD6}">
      <dgm:prSet/>
      <dgm:spPr/>
      <dgm:t>
        <a:bodyPr/>
        <a:lstStyle/>
        <a:p>
          <a:endParaRPr lang="en-US"/>
        </a:p>
      </dgm:t>
    </dgm:pt>
    <dgm:pt modelId="{6354BC5C-DB24-4AA0-B66E-9D27ED16AF6F}">
      <dgm:prSet/>
      <dgm:spPr/>
      <dgm:t>
        <a:bodyPr/>
        <a:lstStyle/>
        <a:p>
          <a:pPr rtl="0">
            <a:lnSpc>
              <a:spcPct val="100000"/>
            </a:lnSpc>
          </a:pPr>
          <a:r>
            <a:rPr lang="en-US" dirty="0"/>
            <a:t>Recovering the capital within a period not exceeding two months</a:t>
          </a:r>
          <a:r>
            <a:rPr lang="en-US" dirty="0">
              <a:latin typeface="Aptos Display" panose="020F0302020204030204"/>
            </a:rPr>
            <a:t> </a:t>
          </a:r>
          <a:endParaRPr lang="en-US" dirty="0"/>
        </a:p>
      </dgm:t>
    </dgm:pt>
    <dgm:pt modelId="{0F7D5F86-996A-46D6-B358-CBB0F81E92D9}" type="parTrans" cxnId="{F84DA610-555E-49E3-AEDD-CAD95AB571C8}">
      <dgm:prSet/>
      <dgm:spPr/>
      <dgm:t>
        <a:bodyPr/>
        <a:lstStyle/>
        <a:p>
          <a:endParaRPr lang="en-US"/>
        </a:p>
      </dgm:t>
    </dgm:pt>
    <dgm:pt modelId="{32DAC938-4C0A-432E-92FE-0AD31C1FBEE8}" type="sibTrans" cxnId="{F84DA610-555E-49E3-AEDD-CAD95AB571C8}">
      <dgm:prSet/>
      <dgm:spPr/>
      <dgm:t>
        <a:bodyPr/>
        <a:lstStyle/>
        <a:p>
          <a:endParaRPr lang="en-US"/>
        </a:p>
      </dgm:t>
    </dgm:pt>
    <dgm:pt modelId="{53025A5E-E002-4823-9530-4B671C09A3DE}">
      <dgm:prSet/>
      <dgm:spPr/>
      <dgm:t>
        <a:bodyPr/>
        <a:lstStyle/>
        <a:p>
          <a:pPr>
            <a:lnSpc>
              <a:spcPct val="100000"/>
            </a:lnSpc>
          </a:pPr>
          <a:r>
            <a:rPr lang="en-US" dirty="0"/>
            <a:t>Daily and feasible profits of more than $ 200 per day at least</a:t>
          </a:r>
        </a:p>
      </dgm:t>
    </dgm:pt>
    <dgm:pt modelId="{CC743F80-ACD2-445E-B63A-F0F35C7A0120}" type="parTrans" cxnId="{50DD58D3-5F68-48E6-87F3-8CB773313547}">
      <dgm:prSet/>
      <dgm:spPr/>
      <dgm:t>
        <a:bodyPr/>
        <a:lstStyle/>
        <a:p>
          <a:endParaRPr lang="en-US"/>
        </a:p>
      </dgm:t>
    </dgm:pt>
    <dgm:pt modelId="{A7C0F4A1-EA71-4127-A538-EB1DD5D49C6A}" type="sibTrans" cxnId="{50DD58D3-5F68-48E6-87F3-8CB773313547}">
      <dgm:prSet/>
      <dgm:spPr/>
      <dgm:t>
        <a:bodyPr/>
        <a:lstStyle/>
        <a:p>
          <a:endParaRPr lang="en-US"/>
        </a:p>
      </dgm:t>
    </dgm:pt>
    <dgm:pt modelId="{FDFA392D-7AEF-4FF4-BFCF-7E6AF0C57E1A}" type="pres">
      <dgm:prSet presAssocID="{4775E341-A249-447B-A43B-549FCA25C75E}" presName="root" presStyleCnt="0">
        <dgm:presLayoutVars>
          <dgm:dir/>
          <dgm:resizeHandles val="exact"/>
        </dgm:presLayoutVars>
      </dgm:prSet>
      <dgm:spPr/>
    </dgm:pt>
    <dgm:pt modelId="{CF83A13C-00BC-44ED-BD83-054D74331753}" type="pres">
      <dgm:prSet presAssocID="{B8C5514C-8CEB-413B-AA14-B39772E6C9DB}" presName="compNode" presStyleCnt="0"/>
      <dgm:spPr/>
    </dgm:pt>
    <dgm:pt modelId="{B0419B92-703C-4F99-8FF3-13AD2C624872}" type="pres">
      <dgm:prSet presAssocID="{B8C5514C-8CEB-413B-AA14-B39772E6C9D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564A2E64-6083-4A80-B28B-5129B16FF12D}" type="pres">
      <dgm:prSet presAssocID="{B8C5514C-8CEB-413B-AA14-B39772E6C9DB}" presName="spaceRect" presStyleCnt="0"/>
      <dgm:spPr/>
    </dgm:pt>
    <dgm:pt modelId="{945FDDA2-2CF7-4682-A155-FC161EBF4587}" type="pres">
      <dgm:prSet presAssocID="{B8C5514C-8CEB-413B-AA14-B39772E6C9DB}" presName="textRect" presStyleLbl="revTx" presStyleIdx="0" presStyleCnt="3">
        <dgm:presLayoutVars>
          <dgm:chMax val="1"/>
          <dgm:chPref val="1"/>
        </dgm:presLayoutVars>
      </dgm:prSet>
      <dgm:spPr/>
    </dgm:pt>
    <dgm:pt modelId="{CB72F9D8-14A8-4565-B827-EB10A354DB4C}" type="pres">
      <dgm:prSet presAssocID="{C8E60D62-4A46-4498-8BBE-4AD240777772}" presName="sibTrans" presStyleCnt="0"/>
      <dgm:spPr/>
    </dgm:pt>
    <dgm:pt modelId="{F1EED5E0-932A-4DF0-AF67-7841CA18EE90}" type="pres">
      <dgm:prSet presAssocID="{6354BC5C-DB24-4AA0-B66E-9D27ED16AF6F}" presName="compNode" presStyleCnt="0"/>
      <dgm:spPr/>
    </dgm:pt>
    <dgm:pt modelId="{1548575B-0944-4E49-BFE6-F36A73F66186}" type="pres">
      <dgm:prSet presAssocID="{6354BC5C-DB24-4AA0-B66E-9D27ED16AF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opwatch"/>
        </a:ext>
      </dgm:extLst>
    </dgm:pt>
    <dgm:pt modelId="{AD5F1264-17B5-4ECA-BF49-60A40C501D6D}" type="pres">
      <dgm:prSet presAssocID="{6354BC5C-DB24-4AA0-B66E-9D27ED16AF6F}" presName="spaceRect" presStyleCnt="0"/>
      <dgm:spPr/>
    </dgm:pt>
    <dgm:pt modelId="{8D494784-D944-4199-A2CD-6EEF368FDB8F}" type="pres">
      <dgm:prSet presAssocID="{6354BC5C-DB24-4AA0-B66E-9D27ED16AF6F}" presName="textRect" presStyleLbl="revTx" presStyleIdx="1" presStyleCnt="3">
        <dgm:presLayoutVars>
          <dgm:chMax val="1"/>
          <dgm:chPref val="1"/>
        </dgm:presLayoutVars>
      </dgm:prSet>
      <dgm:spPr/>
    </dgm:pt>
    <dgm:pt modelId="{A08FDB56-1919-488B-8BB4-BF20E393EBA2}" type="pres">
      <dgm:prSet presAssocID="{32DAC938-4C0A-432E-92FE-0AD31C1FBEE8}" presName="sibTrans" presStyleCnt="0"/>
      <dgm:spPr/>
    </dgm:pt>
    <dgm:pt modelId="{6B75D05A-437C-4217-A91A-30B0C532E3F0}" type="pres">
      <dgm:prSet presAssocID="{53025A5E-E002-4823-9530-4B671C09A3DE}" presName="compNode" presStyleCnt="0"/>
      <dgm:spPr/>
    </dgm:pt>
    <dgm:pt modelId="{F466CAB3-C308-4A2C-A73E-DB14CB52F98D}" type="pres">
      <dgm:prSet presAssocID="{53025A5E-E002-4823-9530-4B671C09A3D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ins"/>
        </a:ext>
      </dgm:extLst>
    </dgm:pt>
    <dgm:pt modelId="{65112066-C978-41BA-B407-D7201CD664FA}" type="pres">
      <dgm:prSet presAssocID="{53025A5E-E002-4823-9530-4B671C09A3DE}" presName="spaceRect" presStyleCnt="0"/>
      <dgm:spPr/>
    </dgm:pt>
    <dgm:pt modelId="{04C2870C-CB88-4906-BC7E-36AB115321C2}" type="pres">
      <dgm:prSet presAssocID="{53025A5E-E002-4823-9530-4B671C09A3DE}" presName="textRect" presStyleLbl="revTx" presStyleIdx="2" presStyleCnt="3">
        <dgm:presLayoutVars>
          <dgm:chMax val="1"/>
          <dgm:chPref val="1"/>
        </dgm:presLayoutVars>
      </dgm:prSet>
      <dgm:spPr/>
    </dgm:pt>
  </dgm:ptLst>
  <dgm:cxnLst>
    <dgm:cxn modelId="{F84DA610-555E-49E3-AEDD-CAD95AB571C8}" srcId="{4775E341-A249-447B-A43B-549FCA25C75E}" destId="{6354BC5C-DB24-4AA0-B66E-9D27ED16AF6F}" srcOrd="1" destOrd="0" parTransId="{0F7D5F86-996A-46D6-B358-CBB0F81E92D9}" sibTransId="{32DAC938-4C0A-432E-92FE-0AD31C1FBEE8}"/>
    <dgm:cxn modelId="{0CE41E21-F8F8-4057-90B9-51E6DDE2A1CC}" type="presOf" srcId="{53025A5E-E002-4823-9530-4B671C09A3DE}" destId="{04C2870C-CB88-4906-BC7E-36AB115321C2}" srcOrd="0" destOrd="0" presId="urn:microsoft.com/office/officeart/2018/2/layout/IconLabelList"/>
    <dgm:cxn modelId="{6DC61840-020D-4A5E-BB48-7174477813CB}" type="presOf" srcId="{4775E341-A249-447B-A43B-549FCA25C75E}" destId="{FDFA392D-7AEF-4FF4-BFCF-7E6AF0C57E1A}" srcOrd="0" destOrd="0" presId="urn:microsoft.com/office/officeart/2018/2/layout/IconLabelList"/>
    <dgm:cxn modelId="{8DD58B4F-5691-4C69-B5C1-3FC4DD5B2953}" type="presOf" srcId="{6354BC5C-DB24-4AA0-B66E-9D27ED16AF6F}" destId="{8D494784-D944-4199-A2CD-6EEF368FDB8F}" srcOrd="0" destOrd="0" presId="urn:microsoft.com/office/officeart/2018/2/layout/IconLabelList"/>
    <dgm:cxn modelId="{F8BAEC94-66A3-4FD8-BAD0-B20CB1883DD6}" srcId="{4775E341-A249-447B-A43B-549FCA25C75E}" destId="{B8C5514C-8CEB-413B-AA14-B39772E6C9DB}" srcOrd="0" destOrd="0" parTransId="{6801D3BC-14EF-4A40-BCC7-0E561F43A540}" sibTransId="{C8E60D62-4A46-4498-8BBE-4AD240777772}"/>
    <dgm:cxn modelId="{50DD58D3-5F68-48E6-87F3-8CB773313547}" srcId="{4775E341-A249-447B-A43B-549FCA25C75E}" destId="{53025A5E-E002-4823-9530-4B671C09A3DE}" srcOrd="2" destOrd="0" parTransId="{CC743F80-ACD2-445E-B63A-F0F35C7A0120}" sibTransId="{A7C0F4A1-EA71-4127-A538-EB1DD5D49C6A}"/>
    <dgm:cxn modelId="{252529F5-8F1F-464D-B59A-80F5298ECDC6}" type="presOf" srcId="{B8C5514C-8CEB-413B-AA14-B39772E6C9DB}" destId="{945FDDA2-2CF7-4682-A155-FC161EBF4587}" srcOrd="0" destOrd="0" presId="urn:microsoft.com/office/officeart/2018/2/layout/IconLabelList"/>
    <dgm:cxn modelId="{0DAE7CA2-7C26-42B6-A230-365BBFE8844B}" type="presParOf" srcId="{FDFA392D-7AEF-4FF4-BFCF-7E6AF0C57E1A}" destId="{CF83A13C-00BC-44ED-BD83-054D74331753}" srcOrd="0" destOrd="0" presId="urn:microsoft.com/office/officeart/2018/2/layout/IconLabelList"/>
    <dgm:cxn modelId="{8836EE83-1EA4-4BC3-91BA-5EC167D6A709}" type="presParOf" srcId="{CF83A13C-00BC-44ED-BD83-054D74331753}" destId="{B0419B92-703C-4F99-8FF3-13AD2C624872}" srcOrd="0" destOrd="0" presId="urn:microsoft.com/office/officeart/2018/2/layout/IconLabelList"/>
    <dgm:cxn modelId="{FE55E1E7-3C16-4B17-A3CD-F3F9375714A5}" type="presParOf" srcId="{CF83A13C-00BC-44ED-BD83-054D74331753}" destId="{564A2E64-6083-4A80-B28B-5129B16FF12D}" srcOrd="1" destOrd="0" presId="urn:microsoft.com/office/officeart/2018/2/layout/IconLabelList"/>
    <dgm:cxn modelId="{55059E7C-D3F6-4BD0-8876-C937ACEA8783}" type="presParOf" srcId="{CF83A13C-00BC-44ED-BD83-054D74331753}" destId="{945FDDA2-2CF7-4682-A155-FC161EBF4587}" srcOrd="2" destOrd="0" presId="urn:microsoft.com/office/officeart/2018/2/layout/IconLabelList"/>
    <dgm:cxn modelId="{D6A5CB0D-60D4-4A10-838D-0DD2569F47B1}" type="presParOf" srcId="{FDFA392D-7AEF-4FF4-BFCF-7E6AF0C57E1A}" destId="{CB72F9D8-14A8-4565-B827-EB10A354DB4C}" srcOrd="1" destOrd="0" presId="urn:microsoft.com/office/officeart/2018/2/layout/IconLabelList"/>
    <dgm:cxn modelId="{DDE7A657-6536-4BB1-85CD-D955D1265F4A}" type="presParOf" srcId="{FDFA392D-7AEF-4FF4-BFCF-7E6AF0C57E1A}" destId="{F1EED5E0-932A-4DF0-AF67-7841CA18EE90}" srcOrd="2" destOrd="0" presId="urn:microsoft.com/office/officeart/2018/2/layout/IconLabelList"/>
    <dgm:cxn modelId="{6F637770-28A4-40A9-BC3F-EA7C631AE7EE}" type="presParOf" srcId="{F1EED5E0-932A-4DF0-AF67-7841CA18EE90}" destId="{1548575B-0944-4E49-BFE6-F36A73F66186}" srcOrd="0" destOrd="0" presId="urn:microsoft.com/office/officeart/2018/2/layout/IconLabelList"/>
    <dgm:cxn modelId="{C601BF43-3019-4D22-B57B-F384D64E5070}" type="presParOf" srcId="{F1EED5E0-932A-4DF0-AF67-7841CA18EE90}" destId="{AD5F1264-17B5-4ECA-BF49-60A40C501D6D}" srcOrd="1" destOrd="0" presId="urn:microsoft.com/office/officeart/2018/2/layout/IconLabelList"/>
    <dgm:cxn modelId="{2AE34194-25B0-4F42-BC52-BB1ED48B5C5B}" type="presParOf" srcId="{F1EED5E0-932A-4DF0-AF67-7841CA18EE90}" destId="{8D494784-D944-4199-A2CD-6EEF368FDB8F}" srcOrd="2" destOrd="0" presId="urn:microsoft.com/office/officeart/2018/2/layout/IconLabelList"/>
    <dgm:cxn modelId="{92CBDEE5-BDC8-44AB-829E-23DC947ECCE7}" type="presParOf" srcId="{FDFA392D-7AEF-4FF4-BFCF-7E6AF0C57E1A}" destId="{A08FDB56-1919-488B-8BB4-BF20E393EBA2}" srcOrd="3" destOrd="0" presId="urn:microsoft.com/office/officeart/2018/2/layout/IconLabelList"/>
    <dgm:cxn modelId="{AE4DE922-7157-4FDC-B693-37D906B4EF7B}" type="presParOf" srcId="{FDFA392D-7AEF-4FF4-BFCF-7E6AF0C57E1A}" destId="{6B75D05A-437C-4217-A91A-30B0C532E3F0}" srcOrd="4" destOrd="0" presId="urn:microsoft.com/office/officeart/2018/2/layout/IconLabelList"/>
    <dgm:cxn modelId="{671E3771-5A9E-4F69-A700-DF2F422C36A3}" type="presParOf" srcId="{6B75D05A-437C-4217-A91A-30B0C532E3F0}" destId="{F466CAB3-C308-4A2C-A73E-DB14CB52F98D}" srcOrd="0" destOrd="0" presId="urn:microsoft.com/office/officeart/2018/2/layout/IconLabelList"/>
    <dgm:cxn modelId="{C5E7A710-8CAA-4730-AF5C-0971AE0BFB78}" type="presParOf" srcId="{6B75D05A-437C-4217-A91A-30B0C532E3F0}" destId="{65112066-C978-41BA-B407-D7201CD664FA}" srcOrd="1" destOrd="0" presId="urn:microsoft.com/office/officeart/2018/2/layout/IconLabelList"/>
    <dgm:cxn modelId="{3ABA7E3A-D58A-47F0-AB1F-2B050E7B7EF1}" type="presParOf" srcId="{6B75D05A-437C-4217-A91A-30B0C532E3F0}" destId="{04C2870C-CB88-4906-BC7E-36AB115321C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B04689-EBCA-45F4-89EA-C846DE973F2C}"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7DD09B39-B4A6-439D-8CD6-6329BE48C978}">
      <dgm:prSet/>
      <dgm:spPr/>
      <dgm:t>
        <a:bodyPr/>
        <a:lstStyle/>
        <a:p>
          <a:pPr rtl="0">
            <a:lnSpc>
              <a:spcPct val="100000"/>
            </a:lnSpc>
          </a:pPr>
          <a:r>
            <a:rPr lang="en-US" b="1" dirty="0"/>
            <a:t>Device Cost</a:t>
          </a:r>
          <a:r>
            <a:rPr lang="en-US" dirty="0"/>
            <a:t>: </a:t>
          </a:r>
          <a:br>
            <a:rPr lang="en-US" dirty="0">
              <a:latin typeface="Aptos Display" panose="020F0302020204030204"/>
            </a:rPr>
          </a:br>
          <a:r>
            <a:rPr lang="en-US" dirty="0"/>
            <a:t>$</a:t>
          </a:r>
          <a:r>
            <a:rPr lang="en-US" dirty="0">
              <a:latin typeface="Aptos Display" panose="020F0302020204030204"/>
            </a:rPr>
            <a:t>6500</a:t>
          </a:r>
          <a:endParaRPr lang="en-US" dirty="0"/>
        </a:p>
      </dgm:t>
    </dgm:pt>
    <dgm:pt modelId="{4E808525-ABB2-4153-A7C8-606884C72599}" type="parTrans" cxnId="{CEC269D1-8543-451F-9661-FEFD7B8918F6}">
      <dgm:prSet/>
      <dgm:spPr/>
      <dgm:t>
        <a:bodyPr/>
        <a:lstStyle/>
        <a:p>
          <a:endParaRPr lang="en-US"/>
        </a:p>
      </dgm:t>
    </dgm:pt>
    <dgm:pt modelId="{42DA84A4-2FCE-4C88-BDA5-C72913A6AB6B}" type="sibTrans" cxnId="{CEC269D1-8543-451F-9661-FEFD7B8918F6}">
      <dgm:prSet/>
      <dgm:spPr/>
      <dgm:t>
        <a:bodyPr/>
        <a:lstStyle/>
        <a:p>
          <a:pPr>
            <a:lnSpc>
              <a:spcPct val="100000"/>
            </a:lnSpc>
          </a:pPr>
          <a:endParaRPr lang="en-US"/>
        </a:p>
      </dgm:t>
    </dgm:pt>
    <dgm:pt modelId="{2797A8B2-3AD3-4995-A6D3-42F778045A75}">
      <dgm:prSet/>
      <dgm:spPr/>
      <dgm:t>
        <a:bodyPr/>
        <a:lstStyle/>
        <a:p>
          <a:pPr rtl="0">
            <a:lnSpc>
              <a:spcPct val="100000"/>
            </a:lnSpc>
          </a:pPr>
          <a:r>
            <a:rPr lang="en-US" b="1" dirty="0"/>
            <a:t>Monthly Profits</a:t>
          </a:r>
          <a:r>
            <a:rPr lang="en-US" dirty="0"/>
            <a:t>: </a:t>
          </a:r>
          <a:br>
            <a:rPr lang="en-US" dirty="0">
              <a:latin typeface="Aptos Display" panose="020F0302020204030204"/>
            </a:rPr>
          </a:br>
          <a:r>
            <a:rPr lang="en-US" dirty="0"/>
            <a:t>$2000 - $4000 </a:t>
          </a:r>
        </a:p>
      </dgm:t>
    </dgm:pt>
    <dgm:pt modelId="{1ED8D6EC-2079-45CC-8010-781955B0B74E}" type="parTrans" cxnId="{601873B4-3B67-4C30-A950-5045DC4ADADA}">
      <dgm:prSet/>
      <dgm:spPr/>
      <dgm:t>
        <a:bodyPr/>
        <a:lstStyle/>
        <a:p>
          <a:endParaRPr lang="en-US"/>
        </a:p>
      </dgm:t>
    </dgm:pt>
    <dgm:pt modelId="{AD225979-9CDA-4370-A33B-5EC11F39E897}" type="sibTrans" cxnId="{601873B4-3B67-4C30-A950-5045DC4ADADA}">
      <dgm:prSet/>
      <dgm:spPr/>
      <dgm:t>
        <a:bodyPr/>
        <a:lstStyle/>
        <a:p>
          <a:pPr>
            <a:lnSpc>
              <a:spcPct val="100000"/>
            </a:lnSpc>
          </a:pPr>
          <a:endParaRPr lang="en-US"/>
        </a:p>
      </dgm:t>
    </dgm:pt>
    <dgm:pt modelId="{0FF34065-97F1-42B2-8D68-C1B70A04707D}">
      <dgm:prSet/>
      <dgm:spPr/>
      <dgm:t>
        <a:bodyPr/>
        <a:lstStyle/>
        <a:p>
          <a:pPr rtl="0">
            <a:lnSpc>
              <a:spcPct val="100000"/>
            </a:lnSpc>
          </a:pPr>
          <a:r>
            <a:rPr lang="en-US" b="1" dirty="0"/>
            <a:t>ROI Timeline</a:t>
          </a:r>
          <a:r>
            <a:rPr lang="en-US" dirty="0"/>
            <a:t>: </a:t>
          </a:r>
          <a:br>
            <a:rPr lang="en-US" dirty="0">
              <a:latin typeface="Aptos Display" panose="020F0302020204030204"/>
            </a:rPr>
          </a:br>
          <a:r>
            <a:rPr lang="en-US" dirty="0"/>
            <a:t>Within 2 months </a:t>
          </a:r>
        </a:p>
      </dgm:t>
    </dgm:pt>
    <dgm:pt modelId="{63824F7C-485D-4224-80E2-64D173DAE43F}" type="parTrans" cxnId="{2F9BAF1E-BA3F-42EB-8496-4D95565AD328}">
      <dgm:prSet/>
      <dgm:spPr/>
      <dgm:t>
        <a:bodyPr/>
        <a:lstStyle/>
        <a:p>
          <a:endParaRPr lang="en-US"/>
        </a:p>
      </dgm:t>
    </dgm:pt>
    <dgm:pt modelId="{8F4AF265-281A-4B95-A329-03A7CB639917}" type="sibTrans" cxnId="{2F9BAF1E-BA3F-42EB-8496-4D95565AD328}">
      <dgm:prSet/>
      <dgm:spPr/>
      <dgm:t>
        <a:bodyPr/>
        <a:lstStyle/>
        <a:p>
          <a:pPr>
            <a:lnSpc>
              <a:spcPct val="100000"/>
            </a:lnSpc>
          </a:pPr>
          <a:endParaRPr lang="en-US"/>
        </a:p>
      </dgm:t>
    </dgm:pt>
    <dgm:pt modelId="{91EDCD97-4905-4F67-8204-E8718C4E1D2B}">
      <dgm:prSet/>
      <dgm:spPr/>
      <dgm:t>
        <a:bodyPr/>
        <a:lstStyle/>
        <a:p>
          <a:pPr rtl="0">
            <a:lnSpc>
              <a:spcPct val="100000"/>
            </a:lnSpc>
          </a:pPr>
          <a:r>
            <a:rPr lang="en-US" b="1" dirty="0"/>
            <a:t>Long-Term Benefits</a:t>
          </a:r>
          <a:r>
            <a:rPr lang="en-US" dirty="0"/>
            <a:t>: </a:t>
          </a:r>
          <a:br>
            <a:rPr lang="en-US" dirty="0">
              <a:latin typeface="Aptos Display" panose="020F0302020204030204"/>
            </a:rPr>
          </a:br>
          <a:r>
            <a:rPr lang="en-US" dirty="0"/>
            <a:t>Continuous pure profit generation </a:t>
          </a:r>
        </a:p>
      </dgm:t>
    </dgm:pt>
    <dgm:pt modelId="{7A9779BC-3C13-4C51-8E3D-2E0F862B45A8}" type="parTrans" cxnId="{FA56A6F4-7CFD-4391-B326-F2969F3684D5}">
      <dgm:prSet/>
      <dgm:spPr/>
      <dgm:t>
        <a:bodyPr/>
        <a:lstStyle/>
        <a:p>
          <a:endParaRPr lang="en-US"/>
        </a:p>
      </dgm:t>
    </dgm:pt>
    <dgm:pt modelId="{02E9790F-FFDB-46B7-8443-2D3503F30B66}" type="sibTrans" cxnId="{FA56A6F4-7CFD-4391-B326-F2969F3684D5}">
      <dgm:prSet/>
      <dgm:spPr/>
      <dgm:t>
        <a:bodyPr/>
        <a:lstStyle/>
        <a:p>
          <a:endParaRPr lang="en-US"/>
        </a:p>
      </dgm:t>
    </dgm:pt>
    <dgm:pt modelId="{E4D550E2-725E-4EDB-BB08-723099561A10}" type="pres">
      <dgm:prSet presAssocID="{53B04689-EBCA-45F4-89EA-C846DE973F2C}" presName="root" presStyleCnt="0">
        <dgm:presLayoutVars>
          <dgm:dir/>
          <dgm:resizeHandles val="exact"/>
        </dgm:presLayoutVars>
      </dgm:prSet>
      <dgm:spPr/>
    </dgm:pt>
    <dgm:pt modelId="{79266E1E-B2F0-40E4-9FB7-D6292C7ABD93}" type="pres">
      <dgm:prSet presAssocID="{53B04689-EBCA-45F4-89EA-C846DE973F2C}" presName="container" presStyleCnt="0">
        <dgm:presLayoutVars>
          <dgm:dir/>
          <dgm:resizeHandles val="exact"/>
        </dgm:presLayoutVars>
      </dgm:prSet>
      <dgm:spPr/>
    </dgm:pt>
    <dgm:pt modelId="{E5317184-610C-4EC0-958F-AFEDC6E19BB3}" type="pres">
      <dgm:prSet presAssocID="{7DD09B39-B4A6-439D-8CD6-6329BE48C978}" presName="compNode" presStyleCnt="0"/>
      <dgm:spPr/>
    </dgm:pt>
    <dgm:pt modelId="{C54C7AD2-5AC1-4CF3-B070-EA0DE9168AF0}" type="pres">
      <dgm:prSet presAssocID="{7DD09B39-B4A6-439D-8CD6-6329BE48C978}" presName="iconBgRect" presStyleLbl="bgShp" presStyleIdx="0" presStyleCnt="4"/>
      <dgm:spPr/>
    </dgm:pt>
    <dgm:pt modelId="{2494C041-AB0A-4873-9DD7-EDBB28630FE4}" type="pres">
      <dgm:prSet presAssocID="{7DD09B39-B4A6-439D-8CD6-6329BE48C97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D71E4601-D36F-40AA-AF03-22EAAE1364D5}" type="pres">
      <dgm:prSet presAssocID="{7DD09B39-B4A6-439D-8CD6-6329BE48C978}" presName="spaceRect" presStyleCnt="0"/>
      <dgm:spPr/>
    </dgm:pt>
    <dgm:pt modelId="{A84A3FEE-07D1-49B3-AB25-20B1B897213B}" type="pres">
      <dgm:prSet presAssocID="{7DD09B39-B4A6-439D-8CD6-6329BE48C978}" presName="textRect" presStyleLbl="revTx" presStyleIdx="0" presStyleCnt="4">
        <dgm:presLayoutVars>
          <dgm:chMax val="1"/>
          <dgm:chPref val="1"/>
        </dgm:presLayoutVars>
      </dgm:prSet>
      <dgm:spPr/>
    </dgm:pt>
    <dgm:pt modelId="{6EFD3159-B00F-4D2C-8BEC-485B50F2BEF7}" type="pres">
      <dgm:prSet presAssocID="{42DA84A4-2FCE-4C88-BDA5-C72913A6AB6B}" presName="sibTrans" presStyleLbl="sibTrans2D1" presStyleIdx="0" presStyleCnt="0"/>
      <dgm:spPr/>
    </dgm:pt>
    <dgm:pt modelId="{0827B39F-F80F-456A-87B0-F6CE29DFF5E1}" type="pres">
      <dgm:prSet presAssocID="{2797A8B2-3AD3-4995-A6D3-42F778045A75}" presName="compNode" presStyleCnt="0"/>
      <dgm:spPr/>
    </dgm:pt>
    <dgm:pt modelId="{A7CD6E1A-9907-416A-B040-9DFB287785FD}" type="pres">
      <dgm:prSet presAssocID="{2797A8B2-3AD3-4995-A6D3-42F778045A75}" presName="iconBgRect" presStyleLbl="bgShp" presStyleIdx="1" presStyleCnt="4"/>
      <dgm:spPr/>
    </dgm:pt>
    <dgm:pt modelId="{30431C25-C0A8-4378-92E7-20B14ABC5358}" type="pres">
      <dgm:prSet presAssocID="{2797A8B2-3AD3-4995-A6D3-42F778045A7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ound"/>
        </a:ext>
      </dgm:extLst>
    </dgm:pt>
    <dgm:pt modelId="{BED4B67B-7CEB-4743-8914-9507E7DD53C2}" type="pres">
      <dgm:prSet presAssocID="{2797A8B2-3AD3-4995-A6D3-42F778045A75}" presName="spaceRect" presStyleCnt="0"/>
      <dgm:spPr/>
    </dgm:pt>
    <dgm:pt modelId="{F3A82D0A-E140-4D87-A2F0-404280054A71}" type="pres">
      <dgm:prSet presAssocID="{2797A8B2-3AD3-4995-A6D3-42F778045A75}" presName="textRect" presStyleLbl="revTx" presStyleIdx="1" presStyleCnt="4">
        <dgm:presLayoutVars>
          <dgm:chMax val="1"/>
          <dgm:chPref val="1"/>
        </dgm:presLayoutVars>
      </dgm:prSet>
      <dgm:spPr/>
    </dgm:pt>
    <dgm:pt modelId="{F45508C4-41B8-41B7-8112-1C066A29E65F}" type="pres">
      <dgm:prSet presAssocID="{AD225979-9CDA-4370-A33B-5EC11F39E897}" presName="sibTrans" presStyleLbl="sibTrans2D1" presStyleIdx="0" presStyleCnt="0"/>
      <dgm:spPr/>
    </dgm:pt>
    <dgm:pt modelId="{BD3052DD-5FD8-4F4D-9F3B-62DE178B3A73}" type="pres">
      <dgm:prSet presAssocID="{0FF34065-97F1-42B2-8D68-C1B70A04707D}" presName="compNode" presStyleCnt="0"/>
      <dgm:spPr/>
    </dgm:pt>
    <dgm:pt modelId="{9C8870C1-6CE3-457A-9A87-FED5E8764FC8}" type="pres">
      <dgm:prSet presAssocID="{0FF34065-97F1-42B2-8D68-C1B70A04707D}" presName="iconBgRect" presStyleLbl="bgShp" presStyleIdx="2" presStyleCnt="4"/>
      <dgm:spPr/>
    </dgm:pt>
    <dgm:pt modelId="{C8539A85-E686-4ECE-BFB6-894EE4BFF368}" type="pres">
      <dgm:prSet presAssocID="{0FF34065-97F1-42B2-8D68-C1B70A04707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pward trend"/>
        </a:ext>
      </dgm:extLst>
    </dgm:pt>
    <dgm:pt modelId="{00442D95-367C-48D9-9067-A84D3CCCCF90}" type="pres">
      <dgm:prSet presAssocID="{0FF34065-97F1-42B2-8D68-C1B70A04707D}" presName="spaceRect" presStyleCnt="0"/>
      <dgm:spPr/>
    </dgm:pt>
    <dgm:pt modelId="{A6D2C6E2-080C-4B3E-8033-4D2B8832E7AA}" type="pres">
      <dgm:prSet presAssocID="{0FF34065-97F1-42B2-8D68-C1B70A04707D}" presName="textRect" presStyleLbl="revTx" presStyleIdx="2" presStyleCnt="4">
        <dgm:presLayoutVars>
          <dgm:chMax val="1"/>
          <dgm:chPref val="1"/>
        </dgm:presLayoutVars>
      </dgm:prSet>
      <dgm:spPr/>
    </dgm:pt>
    <dgm:pt modelId="{EDE48F3E-465A-4369-AEA9-2FC40A10C719}" type="pres">
      <dgm:prSet presAssocID="{8F4AF265-281A-4B95-A329-03A7CB639917}" presName="sibTrans" presStyleLbl="sibTrans2D1" presStyleIdx="0" presStyleCnt="0"/>
      <dgm:spPr/>
    </dgm:pt>
    <dgm:pt modelId="{508C5847-2E16-4DF1-8A62-A8D96A60A274}" type="pres">
      <dgm:prSet presAssocID="{91EDCD97-4905-4F67-8204-E8718C4E1D2B}" presName="compNode" presStyleCnt="0"/>
      <dgm:spPr/>
    </dgm:pt>
    <dgm:pt modelId="{E2526C46-03FA-473F-B6B2-A52B58279911}" type="pres">
      <dgm:prSet presAssocID="{91EDCD97-4905-4F67-8204-E8718C4E1D2B}" presName="iconBgRect" presStyleLbl="bgShp" presStyleIdx="3" presStyleCnt="4"/>
      <dgm:spPr/>
    </dgm:pt>
    <dgm:pt modelId="{E7A95E3F-84B3-40CD-A187-1F4EE0AF0036}" type="pres">
      <dgm:prSet presAssocID="{91EDCD97-4905-4F67-8204-E8718C4E1D2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inimize"/>
        </a:ext>
      </dgm:extLst>
    </dgm:pt>
    <dgm:pt modelId="{E9484DCF-9DED-4D60-B295-44E5080D686A}" type="pres">
      <dgm:prSet presAssocID="{91EDCD97-4905-4F67-8204-E8718C4E1D2B}" presName="spaceRect" presStyleCnt="0"/>
      <dgm:spPr/>
    </dgm:pt>
    <dgm:pt modelId="{976070B2-2279-431C-B24A-66062F933747}" type="pres">
      <dgm:prSet presAssocID="{91EDCD97-4905-4F67-8204-E8718C4E1D2B}" presName="textRect" presStyleLbl="revTx" presStyleIdx="3" presStyleCnt="4">
        <dgm:presLayoutVars>
          <dgm:chMax val="1"/>
          <dgm:chPref val="1"/>
        </dgm:presLayoutVars>
      </dgm:prSet>
      <dgm:spPr/>
    </dgm:pt>
  </dgm:ptLst>
  <dgm:cxnLst>
    <dgm:cxn modelId="{2F9BAF1E-BA3F-42EB-8496-4D95565AD328}" srcId="{53B04689-EBCA-45F4-89EA-C846DE973F2C}" destId="{0FF34065-97F1-42B2-8D68-C1B70A04707D}" srcOrd="2" destOrd="0" parTransId="{63824F7C-485D-4224-80E2-64D173DAE43F}" sibTransId="{8F4AF265-281A-4B95-A329-03A7CB639917}"/>
    <dgm:cxn modelId="{532DB324-65FD-4921-8DB7-92A071A5854E}" type="presOf" srcId="{91EDCD97-4905-4F67-8204-E8718C4E1D2B}" destId="{976070B2-2279-431C-B24A-66062F933747}" srcOrd="0" destOrd="0" presId="urn:microsoft.com/office/officeart/2018/2/layout/IconCircleList"/>
    <dgm:cxn modelId="{2CE3283B-DACC-4B55-B1CD-0FAE939447AF}" type="presOf" srcId="{42DA84A4-2FCE-4C88-BDA5-C72913A6AB6B}" destId="{6EFD3159-B00F-4D2C-8BEC-485B50F2BEF7}" srcOrd="0" destOrd="0" presId="urn:microsoft.com/office/officeart/2018/2/layout/IconCircleList"/>
    <dgm:cxn modelId="{E61D6764-1E53-4F7E-A4D2-BD669209B7CD}" type="presOf" srcId="{2797A8B2-3AD3-4995-A6D3-42F778045A75}" destId="{F3A82D0A-E140-4D87-A2F0-404280054A71}" srcOrd="0" destOrd="0" presId="urn:microsoft.com/office/officeart/2018/2/layout/IconCircleList"/>
    <dgm:cxn modelId="{464AB54B-89A0-425E-9D40-BDA7980FB123}" type="presOf" srcId="{7DD09B39-B4A6-439D-8CD6-6329BE48C978}" destId="{A84A3FEE-07D1-49B3-AB25-20B1B897213B}" srcOrd="0" destOrd="0" presId="urn:microsoft.com/office/officeart/2018/2/layout/IconCircleList"/>
    <dgm:cxn modelId="{601873B4-3B67-4C30-A950-5045DC4ADADA}" srcId="{53B04689-EBCA-45F4-89EA-C846DE973F2C}" destId="{2797A8B2-3AD3-4995-A6D3-42F778045A75}" srcOrd="1" destOrd="0" parTransId="{1ED8D6EC-2079-45CC-8010-781955B0B74E}" sibTransId="{AD225979-9CDA-4370-A33B-5EC11F39E897}"/>
    <dgm:cxn modelId="{E3144ABB-B6ED-4967-8B6C-C9E5BD86BDA6}" type="presOf" srcId="{0FF34065-97F1-42B2-8D68-C1B70A04707D}" destId="{A6D2C6E2-080C-4B3E-8033-4D2B8832E7AA}" srcOrd="0" destOrd="0" presId="urn:microsoft.com/office/officeart/2018/2/layout/IconCircleList"/>
    <dgm:cxn modelId="{B6F4B0C3-1BEE-467E-9648-A568795BA316}" type="presOf" srcId="{AD225979-9CDA-4370-A33B-5EC11F39E897}" destId="{F45508C4-41B8-41B7-8112-1C066A29E65F}" srcOrd="0" destOrd="0" presId="urn:microsoft.com/office/officeart/2018/2/layout/IconCircleList"/>
    <dgm:cxn modelId="{CEC269D1-8543-451F-9661-FEFD7B8918F6}" srcId="{53B04689-EBCA-45F4-89EA-C846DE973F2C}" destId="{7DD09B39-B4A6-439D-8CD6-6329BE48C978}" srcOrd="0" destOrd="0" parTransId="{4E808525-ABB2-4153-A7C8-606884C72599}" sibTransId="{42DA84A4-2FCE-4C88-BDA5-C72913A6AB6B}"/>
    <dgm:cxn modelId="{672EA6D4-9E72-4E47-A3FF-A9A418177DAC}" type="presOf" srcId="{53B04689-EBCA-45F4-89EA-C846DE973F2C}" destId="{E4D550E2-725E-4EDB-BB08-723099561A10}" srcOrd="0" destOrd="0" presId="urn:microsoft.com/office/officeart/2018/2/layout/IconCircleList"/>
    <dgm:cxn modelId="{B063B5E4-304B-4FE9-91F5-4E4B58F02C4E}" type="presOf" srcId="{8F4AF265-281A-4B95-A329-03A7CB639917}" destId="{EDE48F3E-465A-4369-AEA9-2FC40A10C719}" srcOrd="0" destOrd="0" presId="urn:microsoft.com/office/officeart/2018/2/layout/IconCircleList"/>
    <dgm:cxn modelId="{FA56A6F4-7CFD-4391-B326-F2969F3684D5}" srcId="{53B04689-EBCA-45F4-89EA-C846DE973F2C}" destId="{91EDCD97-4905-4F67-8204-E8718C4E1D2B}" srcOrd="3" destOrd="0" parTransId="{7A9779BC-3C13-4C51-8E3D-2E0F862B45A8}" sibTransId="{02E9790F-FFDB-46B7-8443-2D3503F30B66}"/>
    <dgm:cxn modelId="{602DE5C5-0A74-4557-9BE3-7CD908F66430}" type="presParOf" srcId="{E4D550E2-725E-4EDB-BB08-723099561A10}" destId="{79266E1E-B2F0-40E4-9FB7-D6292C7ABD93}" srcOrd="0" destOrd="0" presId="urn:microsoft.com/office/officeart/2018/2/layout/IconCircleList"/>
    <dgm:cxn modelId="{3AB8BCB1-3876-4434-B887-6E548476AF85}" type="presParOf" srcId="{79266E1E-B2F0-40E4-9FB7-D6292C7ABD93}" destId="{E5317184-610C-4EC0-958F-AFEDC6E19BB3}" srcOrd="0" destOrd="0" presId="urn:microsoft.com/office/officeart/2018/2/layout/IconCircleList"/>
    <dgm:cxn modelId="{356F8EF2-849D-4325-AF78-7AD981629A13}" type="presParOf" srcId="{E5317184-610C-4EC0-958F-AFEDC6E19BB3}" destId="{C54C7AD2-5AC1-4CF3-B070-EA0DE9168AF0}" srcOrd="0" destOrd="0" presId="urn:microsoft.com/office/officeart/2018/2/layout/IconCircleList"/>
    <dgm:cxn modelId="{9AF69BAC-C8F4-48A8-B1F9-B38FDD7BD928}" type="presParOf" srcId="{E5317184-610C-4EC0-958F-AFEDC6E19BB3}" destId="{2494C041-AB0A-4873-9DD7-EDBB28630FE4}" srcOrd="1" destOrd="0" presId="urn:microsoft.com/office/officeart/2018/2/layout/IconCircleList"/>
    <dgm:cxn modelId="{ECB3568F-7A6D-439F-9906-DDA38DA2D64F}" type="presParOf" srcId="{E5317184-610C-4EC0-958F-AFEDC6E19BB3}" destId="{D71E4601-D36F-40AA-AF03-22EAAE1364D5}" srcOrd="2" destOrd="0" presId="urn:microsoft.com/office/officeart/2018/2/layout/IconCircleList"/>
    <dgm:cxn modelId="{0E4AA954-33F0-45F3-AEC9-4BB17BFFA9E5}" type="presParOf" srcId="{E5317184-610C-4EC0-958F-AFEDC6E19BB3}" destId="{A84A3FEE-07D1-49B3-AB25-20B1B897213B}" srcOrd="3" destOrd="0" presId="urn:microsoft.com/office/officeart/2018/2/layout/IconCircleList"/>
    <dgm:cxn modelId="{7AB217B0-57BF-4338-98DC-53AE154F34F9}" type="presParOf" srcId="{79266E1E-B2F0-40E4-9FB7-D6292C7ABD93}" destId="{6EFD3159-B00F-4D2C-8BEC-485B50F2BEF7}" srcOrd="1" destOrd="0" presId="urn:microsoft.com/office/officeart/2018/2/layout/IconCircleList"/>
    <dgm:cxn modelId="{D03E23B9-6910-4071-812C-7E7EE416A029}" type="presParOf" srcId="{79266E1E-B2F0-40E4-9FB7-D6292C7ABD93}" destId="{0827B39F-F80F-456A-87B0-F6CE29DFF5E1}" srcOrd="2" destOrd="0" presId="urn:microsoft.com/office/officeart/2018/2/layout/IconCircleList"/>
    <dgm:cxn modelId="{70C093AB-F339-412E-92FB-4D752363958D}" type="presParOf" srcId="{0827B39F-F80F-456A-87B0-F6CE29DFF5E1}" destId="{A7CD6E1A-9907-416A-B040-9DFB287785FD}" srcOrd="0" destOrd="0" presId="urn:microsoft.com/office/officeart/2018/2/layout/IconCircleList"/>
    <dgm:cxn modelId="{3C14BD15-316B-41A0-BB47-E5DC3C278F0A}" type="presParOf" srcId="{0827B39F-F80F-456A-87B0-F6CE29DFF5E1}" destId="{30431C25-C0A8-4378-92E7-20B14ABC5358}" srcOrd="1" destOrd="0" presId="urn:microsoft.com/office/officeart/2018/2/layout/IconCircleList"/>
    <dgm:cxn modelId="{7D4F2C99-45CA-43BC-8340-949A661F041E}" type="presParOf" srcId="{0827B39F-F80F-456A-87B0-F6CE29DFF5E1}" destId="{BED4B67B-7CEB-4743-8914-9507E7DD53C2}" srcOrd="2" destOrd="0" presId="urn:microsoft.com/office/officeart/2018/2/layout/IconCircleList"/>
    <dgm:cxn modelId="{2EAB89F4-A964-4AB4-9900-8FA281667F63}" type="presParOf" srcId="{0827B39F-F80F-456A-87B0-F6CE29DFF5E1}" destId="{F3A82D0A-E140-4D87-A2F0-404280054A71}" srcOrd="3" destOrd="0" presId="urn:microsoft.com/office/officeart/2018/2/layout/IconCircleList"/>
    <dgm:cxn modelId="{13099259-C5E4-4FAD-B7AF-C31963343592}" type="presParOf" srcId="{79266E1E-B2F0-40E4-9FB7-D6292C7ABD93}" destId="{F45508C4-41B8-41B7-8112-1C066A29E65F}" srcOrd="3" destOrd="0" presId="urn:microsoft.com/office/officeart/2018/2/layout/IconCircleList"/>
    <dgm:cxn modelId="{3EB7A3E2-B0F7-49C2-8724-966A5EF5B59D}" type="presParOf" srcId="{79266E1E-B2F0-40E4-9FB7-D6292C7ABD93}" destId="{BD3052DD-5FD8-4F4D-9F3B-62DE178B3A73}" srcOrd="4" destOrd="0" presId="urn:microsoft.com/office/officeart/2018/2/layout/IconCircleList"/>
    <dgm:cxn modelId="{550BB6D2-4684-4F8C-8189-026547C3F693}" type="presParOf" srcId="{BD3052DD-5FD8-4F4D-9F3B-62DE178B3A73}" destId="{9C8870C1-6CE3-457A-9A87-FED5E8764FC8}" srcOrd="0" destOrd="0" presId="urn:microsoft.com/office/officeart/2018/2/layout/IconCircleList"/>
    <dgm:cxn modelId="{15B93BBA-CB9C-40E5-9E7B-8FBC17E4EB99}" type="presParOf" srcId="{BD3052DD-5FD8-4F4D-9F3B-62DE178B3A73}" destId="{C8539A85-E686-4ECE-BFB6-894EE4BFF368}" srcOrd="1" destOrd="0" presId="urn:microsoft.com/office/officeart/2018/2/layout/IconCircleList"/>
    <dgm:cxn modelId="{5AF12B4D-727D-4397-B209-E4C3362CE7A3}" type="presParOf" srcId="{BD3052DD-5FD8-4F4D-9F3B-62DE178B3A73}" destId="{00442D95-367C-48D9-9067-A84D3CCCCF90}" srcOrd="2" destOrd="0" presId="urn:microsoft.com/office/officeart/2018/2/layout/IconCircleList"/>
    <dgm:cxn modelId="{4CAC1E82-7586-4CC4-A075-E4C6FF09838A}" type="presParOf" srcId="{BD3052DD-5FD8-4F4D-9F3B-62DE178B3A73}" destId="{A6D2C6E2-080C-4B3E-8033-4D2B8832E7AA}" srcOrd="3" destOrd="0" presId="urn:microsoft.com/office/officeart/2018/2/layout/IconCircleList"/>
    <dgm:cxn modelId="{BA678F01-DE3B-4100-981B-DB5937CB88EB}" type="presParOf" srcId="{79266E1E-B2F0-40E4-9FB7-D6292C7ABD93}" destId="{EDE48F3E-465A-4369-AEA9-2FC40A10C719}" srcOrd="5" destOrd="0" presId="urn:microsoft.com/office/officeart/2018/2/layout/IconCircleList"/>
    <dgm:cxn modelId="{FC7AC76E-2958-4584-8894-B3793A28502C}" type="presParOf" srcId="{79266E1E-B2F0-40E4-9FB7-D6292C7ABD93}" destId="{508C5847-2E16-4DF1-8A62-A8D96A60A274}" srcOrd="6" destOrd="0" presId="urn:microsoft.com/office/officeart/2018/2/layout/IconCircleList"/>
    <dgm:cxn modelId="{CE57C59E-CB8F-4535-9A62-0145DB17DF4C}" type="presParOf" srcId="{508C5847-2E16-4DF1-8A62-A8D96A60A274}" destId="{E2526C46-03FA-473F-B6B2-A52B58279911}" srcOrd="0" destOrd="0" presId="urn:microsoft.com/office/officeart/2018/2/layout/IconCircleList"/>
    <dgm:cxn modelId="{33BBB5CC-441E-4E38-9715-0B1A6E4BA0E9}" type="presParOf" srcId="{508C5847-2E16-4DF1-8A62-A8D96A60A274}" destId="{E7A95E3F-84B3-40CD-A187-1F4EE0AF0036}" srcOrd="1" destOrd="0" presId="urn:microsoft.com/office/officeart/2018/2/layout/IconCircleList"/>
    <dgm:cxn modelId="{F8CF97EF-59AD-4E06-9D35-8EA685590438}" type="presParOf" srcId="{508C5847-2E16-4DF1-8A62-A8D96A60A274}" destId="{E9484DCF-9DED-4D60-B295-44E5080D686A}" srcOrd="2" destOrd="0" presId="urn:microsoft.com/office/officeart/2018/2/layout/IconCircleList"/>
    <dgm:cxn modelId="{49C9D16D-CCB7-4799-BA72-2F5E7DC7138E}" type="presParOf" srcId="{508C5847-2E16-4DF1-8A62-A8D96A60A274}" destId="{976070B2-2279-431C-B24A-66062F93374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07E23D-8301-480B-9683-779317482D88}"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C6EDD2A3-62F5-45A9-B38F-4D22CB7813AC}">
      <dgm:prSet/>
      <dgm:spPr/>
      <dgm:t>
        <a:bodyPr/>
        <a:lstStyle/>
        <a:p>
          <a:pPr rtl="0"/>
          <a:r>
            <a:rPr lang="en-US" b="1" dirty="0"/>
            <a:t>Target Markets</a:t>
          </a:r>
          <a:r>
            <a:rPr lang="en-US" dirty="0"/>
            <a:t>: </a:t>
          </a:r>
          <a:br>
            <a:rPr lang="en-US" dirty="0">
              <a:latin typeface="Aptos Display" panose="020F0302020204030204"/>
            </a:rPr>
          </a:br>
          <a:r>
            <a:rPr lang="en-US" dirty="0"/>
            <a:t>More than 250 markets spread in more than 36 around the world</a:t>
          </a:r>
        </a:p>
      </dgm:t>
    </dgm:pt>
    <dgm:pt modelId="{856BBD5A-2125-4B7F-9C08-35F981B1B9A5}" type="parTrans" cxnId="{CDA3083B-633B-465B-8299-1564B52A4A57}">
      <dgm:prSet/>
      <dgm:spPr/>
      <dgm:t>
        <a:bodyPr/>
        <a:lstStyle/>
        <a:p>
          <a:endParaRPr lang="en-US"/>
        </a:p>
      </dgm:t>
    </dgm:pt>
    <dgm:pt modelId="{5C05A565-6A1D-4838-AAA0-DD8807F65C68}" type="sibTrans" cxnId="{CDA3083B-633B-465B-8299-1564B52A4A57}">
      <dgm:prSet/>
      <dgm:spPr/>
      <dgm:t>
        <a:bodyPr/>
        <a:lstStyle/>
        <a:p>
          <a:endParaRPr lang="en-US"/>
        </a:p>
      </dgm:t>
    </dgm:pt>
    <dgm:pt modelId="{DE30F79E-5589-4043-A94F-C305A6633790}">
      <dgm:prSet/>
      <dgm:spPr/>
      <dgm:t>
        <a:bodyPr/>
        <a:lstStyle/>
        <a:p>
          <a:pPr rtl="0"/>
          <a:r>
            <a:rPr lang="en-US" b="1" dirty="0"/>
            <a:t>Marketing Strategy</a:t>
          </a:r>
          <a:r>
            <a:rPr lang="en-US" dirty="0"/>
            <a:t>: Highlight safety</a:t>
          </a:r>
          <a:r>
            <a:rPr lang="en-US" dirty="0">
              <a:latin typeface="Aptos Display" panose="020F0302020204030204"/>
            </a:rPr>
            <a:t> &amp;</a:t>
          </a:r>
          <a:r>
            <a:rPr lang="en-US" dirty="0"/>
            <a:t> economic benefits </a:t>
          </a:r>
        </a:p>
      </dgm:t>
    </dgm:pt>
    <dgm:pt modelId="{D1E57F36-FBE2-4E00-B3D4-CCC83236BE8A}" type="parTrans" cxnId="{7D7785DF-87F5-46B6-A534-C18DD95EAB65}">
      <dgm:prSet/>
      <dgm:spPr/>
      <dgm:t>
        <a:bodyPr/>
        <a:lstStyle/>
        <a:p>
          <a:endParaRPr lang="en-US"/>
        </a:p>
      </dgm:t>
    </dgm:pt>
    <dgm:pt modelId="{EBF353FD-EDFB-4377-8BAB-5B832C8D9A1F}" type="sibTrans" cxnId="{7D7785DF-87F5-46B6-A534-C18DD95EAB65}">
      <dgm:prSet/>
      <dgm:spPr/>
      <dgm:t>
        <a:bodyPr/>
        <a:lstStyle/>
        <a:p>
          <a:endParaRPr lang="en-US"/>
        </a:p>
      </dgm:t>
    </dgm:pt>
    <dgm:pt modelId="{C47F9C59-7B0B-486A-877D-29352D251558}">
      <dgm:prSet/>
      <dgm:spPr/>
      <dgm:t>
        <a:bodyPr/>
        <a:lstStyle/>
        <a:p>
          <a:pPr rtl="0"/>
          <a:r>
            <a:rPr lang="en-US" b="1" dirty="0"/>
            <a:t>Sales Strategy</a:t>
          </a:r>
          <a:r>
            <a:rPr lang="en-US" dirty="0"/>
            <a:t>: </a:t>
          </a:r>
          <a:br>
            <a:rPr lang="en-US" dirty="0">
              <a:latin typeface="Aptos Display" panose="020F0302020204030204"/>
            </a:rPr>
          </a:br>
          <a:r>
            <a:rPr lang="en-US" dirty="0"/>
            <a:t>Direct sales </a:t>
          </a:r>
          <a:r>
            <a:rPr lang="en-US" dirty="0">
              <a:latin typeface="Aptos Display" panose="020F0302020204030204"/>
            </a:rPr>
            <a:t>&amp; </a:t>
          </a:r>
          <a:r>
            <a:rPr lang="en-US" dirty="0"/>
            <a:t>partnerships with local mining companies </a:t>
          </a:r>
        </a:p>
      </dgm:t>
    </dgm:pt>
    <dgm:pt modelId="{2925CBBB-906A-44C4-AF73-B24DF365A46F}" type="parTrans" cxnId="{C8390211-1850-40E6-9E7A-199860F49D8A}">
      <dgm:prSet/>
      <dgm:spPr/>
      <dgm:t>
        <a:bodyPr/>
        <a:lstStyle/>
        <a:p>
          <a:endParaRPr lang="en-US"/>
        </a:p>
      </dgm:t>
    </dgm:pt>
    <dgm:pt modelId="{D82E8190-CAE5-46FA-A4DD-90AB836F39D9}" type="sibTrans" cxnId="{C8390211-1850-40E6-9E7A-199860F49D8A}">
      <dgm:prSet/>
      <dgm:spPr/>
      <dgm:t>
        <a:bodyPr/>
        <a:lstStyle/>
        <a:p>
          <a:endParaRPr lang="en-US"/>
        </a:p>
      </dgm:t>
    </dgm:pt>
    <dgm:pt modelId="{257E5289-258C-4BFB-A8E1-DF7285BAF7C6}">
      <dgm:prSet/>
      <dgm:spPr/>
      <dgm:t>
        <a:bodyPr/>
        <a:lstStyle/>
        <a:p>
          <a:pPr rtl="0"/>
          <a:r>
            <a:rPr lang="en-US" b="1" dirty="0"/>
            <a:t>Customer Acquisition</a:t>
          </a:r>
          <a:r>
            <a:rPr lang="en-US" dirty="0"/>
            <a:t>: Demonstrations, </a:t>
          </a:r>
          <a:r>
            <a:rPr lang="en-US" dirty="0">
              <a:latin typeface="Aptos Display" panose="020F0302020204030204"/>
            </a:rPr>
            <a:t>workshop</a:t>
          </a:r>
          <a:r>
            <a:rPr lang="en-US" dirty="0"/>
            <a:t>,</a:t>
          </a:r>
          <a:r>
            <a:rPr lang="en-US" dirty="0">
              <a:latin typeface="Aptos Display" panose="020F0302020204030204"/>
            </a:rPr>
            <a:t> promotional</a:t>
          </a:r>
          <a:r>
            <a:rPr lang="en-US" dirty="0"/>
            <a:t> campaigns </a:t>
          </a:r>
        </a:p>
      </dgm:t>
    </dgm:pt>
    <dgm:pt modelId="{6896CAA1-DAEC-40F2-8E68-456371294850}" type="parTrans" cxnId="{CE5414E5-AAF5-42C3-A6AA-4C24FDCABD17}">
      <dgm:prSet/>
      <dgm:spPr/>
      <dgm:t>
        <a:bodyPr/>
        <a:lstStyle/>
        <a:p>
          <a:endParaRPr lang="en-US"/>
        </a:p>
      </dgm:t>
    </dgm:pt>
    <dgm:pt modelId="{D729039D-1934-4284-B852-7E333B2BA712}" type="sibTrans" cxnId="{CE5414E5-AAF5-42C3-A6AA-4C24FDCABD17}">
      <dgm:prSet/>
      <dgm:spPr/>
      <dgm:t>
        <a:bodyPr/>
        <a:lstStyle/>
        <a:p>
          <a:endParaRPr lang="en-US"/>
        </a:p>
      </dgm:t>
    </dgm:pt>
    <dgm:pt modelId="{30FBF5B2-E96D-49C2-ACEB-7E64D4719B54}" type="pres">
      <dgm:prSet presAssocID="{2507E23D-8301-480B-9683-779317482D88}" presName="hierChild1" presStyleCnt="0">
        <dgm:presLayoutVars>
          <dgm:chPref val="1"/>
          <dgm:dir/>
          <dgm:animOne val="branch"/>
          <dgm:animLvl val="lvl"/>
          <dgm:resizeHandles/>
        </dgm:presLayoutVars>
      </dgm:prSet>
      <dgm:spPr/>
    </dgm:pt>
    <dgm:pt modelId="{BABC1A48-FA0A-4277-B6EE-582E2A257182}" type="pres">
      <dgm:prSet presAssocID="{C6EDD2A3-62F5-45A9-B38F-4D22CB7813AC}" presName="hierRoot1" presStyleCnt="0"/>
      <dgm:spPr/>
    </dgm:pt>
    <dgm:pt modelId="{377BA95F-1192-43B3-9DF5-BDCAE649F8DD}" type="pres">
      <dgm:prSet presAssocID="{C6EDD2A3-62F5-45A9-B38F-4D22CB7813AC}" presName="composite" presStyleCnt="0"/>
      <dgm:spPr/>
    </dgm:pt>
    <dgm:pt modelId="{D1D5F02A-6F89-4AD2-9A25-5CFCC3FD2444}" type="pres">
      <dgm:prSet presAssocID="{C6EDD2A3-62F5-45A9-B38F-4D22CB7813AC}" presName="background" presStyleLbl="node0" presStyleIdx="0" presStyleCnt="4"/>
      <dgm:spPr/>
    </dgm:pt>
    <dgm:pt modelId="{30EBA57B-565C-4206-B6C2-794C343305C2}" type="pres">
      <dgm:prSet presAssocID="{C6EDD2A3-62F5-45A9-B38F-4D22CB7813AC}" presName="text" presStyleLbl="fgAcc0" presStyleIdx="0" presStyleCnt="4">
        <dgm:presLayoutVars>
          <dgm:chPref val="3"/>
        </dgm:presLayoutVars>
      </dgm:prSet>
      <dgm:spPr/>
    </dgm:pt>
    <dgm:pt modelId="{B388B72B-16B3-4F53-908E-339DECC669B3}" type="pres">
      <dgm:prSet presAssocID="{C6EDD2A3-62F5-45A9-B38F-4D22CB7813AC}" presName="hierChild2" presStyleCnt="0"/>
      <dgm:spPr/>
    </dgm:pt>
    <dgm:pt modelId="{AEDE02E9-8D81-4E5C-BB85-24306A152F8C}" type="pres">
      <dgm:prSet presAssocID="{DE30F79E-5589-4043-A94F-C305A6633790}" presName="hierRoot1" presStyleCnt="0"/>
      <dgm:spPr/>
    </dgm:pt>
    <dgm:pt modelId="{9E7580E6-A627-4056-B8F6-11C836B5278B}" type="pres">
      <dgm:prSet presAssocID="{DE30F79E-5589-4043-A94F-C305A6633790}" presName="composite" presStyleCnt="0"/>
      <dgm:spPr/>
    </dgm:pt>
    <dgm:pt modelId="{2902AE82-DFAB-4383-A5DE-F496AAAE1D07}" type="pres">
      <dgm:prSet presAssocID="{DE30F79E-5589-4043-A94F-C305A6633790}" presName="background" presStyleLbl="node0" presStyleIdx="1" presStyleCnt="4"/>
      <dgm:spPr/>
    </dgm:pt>
    <dgm:pt modelId="{62129ECC-202F-41F7-B55D-EA02D3474F9A}" type="pres">
      <dgm:prSet presAssocID="{DE30F79E-5589-4043-A94F-C305A6633790}" presName="text" presStyleLbl="fgAcc0" presStyleIdx="1" presStyleCnt="4">
        <dgm:presLayoutVars>
          <dgm:chPref val="3"/>
        </dgm:presLayoutVars>
      </dgm:prSet>
      <dgm:spPr/>
    </dgm:pt>
    <dgm:pt modelId="{873F742A-7360-4D0A-A344-2F5200B03F4C}" type="pres">
      <dgm:prSet presAssocID="{DE30F79E-5589-4043-A94F-C305A6633790}" presName="hierChild2" presStyleCnt="0"/>
      <dgm:spPr/>
    </dgm:pt>
    <dgm:pt modelId="{2E97BD6E-A1FE-4451-A844-0B0D2CDF6BB5}" type="pres">
      <dgm:prSet presAssocID="{C47F9C59-7B0B-486A-877D-29352D251558}" presName="hierRoot1" presStyleCnt="0"/>
      <dgm:spPr/>
    </dgm:pt>
    <dgm:pt modelId="{15C6A75C-5675-4655-977A-BC08AA92D2DD}" type="pres">
      <dgm:prSet presAssocID="{C47F9C59-7B0B-486A-877D-29352D251558}" presName="composite" presStyleCnt="0"/>
      <dgm:spPr/>
    </dgm:pt>
    <dgm:pt modelId="{B7EEB94A-1FA7-4916-BADC-66C35D908A4B}" type="pres">
      <dgm:prSet presAssocID="{C47F9C59-7B0B-486A-877D-29352D251558}" presName="background" presStyleLbl="node0" presStyleIdx="2" presStyleCnt="4"/>
      <dgm:spPr/>
    </dgm:pt>
    <dgm:pt modelId="{462D199F-743C-4E3F-BA11-BB69C93553FE}" type="pres">
      <dgm:prSet presAssocID="{C47F9C59-7B0B-486A-877D-29352D251558}" presName="text" presStyleLbl="fgAcc0" presStyleIdx="2" presStyleCnt="4">
        <dgm:presLayoutVars>
          <dgm:chPref val="3"/>
        </dgm:presLayoutVars>
      </dgm:prSet>
      <dgm:spPr/>
    </dgm:pt>
    <dgm:pt modelId="{8C43EE21-3FF9-4D85-BAD6-DE8509DF1799}" type="pres">
      <dgm:prSet presAssocID="{C47F9C59-7B0B-486A-877D-29352D251558}" presName="hierChild2" presStyleCnt="0"/>
      <dgm:spPr/>
    </dgm:pt>
    <dgm:pt modelId="{DD439027-95AB-464E-ADC4-E76E1BB67846}" type="pres">
      <dgm:prSet presAssocID="{257E5289-258C-4BFB-A8E1-DF7285BAF7C6}" presName="hierRoot1" presStyleCnt="0"/>
      <dgm:spPr/>
    </dgm:pt>
    <dgm:pt modelId="{16A10BC0-6D60-472A-9FF4-19099D1CEFDB}" type="pres">
      <dgm:prSet presAssocID="{257E5289-258C-4BFB-A8E1-DF7285BAF7C6}" presName="composite" presStyleCnt="0"/>
      <dgm:spPr/>
    </dgm:pt>
    <dgm:pt modelId="{C5363359-BA12-45BD-86A8-BFEF160A46A6}" type="pres">
      <dgm:prSet presAssocID="{257E5289-258C-4BFB-A8E1-DF7285BAF7C6}" presName="background" presStyleLbl="node0" presStyleIdx="3" presStyleCnt="4"/>
      <dgm:spPr/>
    </dgm:pt>
    <dgm:pt modelId="{997674E0-680A-49B1-80D8-BE2EC939CA73}" type="pres">
      <dgm:prSet presAssocID="{257E5289-258C-4BFB-A8E1-DF7285BAF7C6}" presName="text" presStyleLbl="fgAcc0" presStyleIdx="3" presStyleCnt="4">
        <dgm:presLayoutVars>
          <dgm:chPref val="3"/>
        </dgm:presLayoutVars>
      </dgm:prSet>
      <dgm:spPr/>
    </dgm:pt>
    <dgm:pt modelId="{25BC1292-1FDE-4C04-8F8E-38B9BF48522A}" type="pres">
      <dgm:prSet presAssocID="{257E5289-258C-4BFB-A8E1-DF7285BAF7C6}" presName="hierChild2" presStyleCnt="0"/>
      <dgm:spPr/>
    </dgm:pt>
  </dgm:ptLst>
  <dgm:cxnLst>
    <dgm:cxn modelId="{011BCE06-08A5-4665-9A86-DE789D2AB1CA}" type="presOf" srcId="{DE30F79E-5589-4043-A94F-C305A6633790}" destId="{62129ECC-202F-41F7-B55D-EA02D3474F9A}" srcOrd="0" destOrd="0" presId="urn:microsoft.com/office/officeart/2005/8/layout/hierarchy1"/>
    <dgm:cxn modelId="{C8390211-1850-40E6-9E7A-199860F49D8A}" srcId="{2507E23D-8301-480B-9683-779317482D88}" destId="{C47F9C59-7B0B-486A-877D-29352D251558}" srcOrd="2" destOrd="0" parTransId="{2925CBBB-906A-44C4-AF73-B24DF365A46F}" sibTransId="{D82E8190-CAE5-46FA-A4DD-90AB836F39D9}"/>
    <dgm:cxn modelId="{FA35183A-030C-4EB3-B899-12FC409F5368}" type="presOf" srcId="{C6EDD2A3-62F5-45A9-B38F-4D22CB7813AC}" destId="{30EBA57B-565C-4206-B6C2-794C343305C2}" srcOrd="0" destOrd="0" presId="urn:microsoft.com/office/officeart/2005/8/layout/hierarchy1"/>
    <dgm:cxn modelId="{CDA3083B-633B-465B-8299-1564B52A4A57}" srcId="{2507E23D-8301-480B-9683-779317482D88}" destId="{C6EDD2A3-62F5-45A9-B38F-4D22CB7813AC}" srcOrd="0" destOrd="0" parTransId="{856BBD5A-2125-4B7F-9C08-35F981B1B9A5}" sibTransId="{5C05A565-6A1D-4838-AAA0-DD8807F65C68}"/>
    <dgm:cxn modelId="{80B7D972-CC06-46EF-B597-F720A0BC0FAE}" type="presOf" srcId="{2507E23D-8301-480B-9683-779317482D88}" destId="{30FBF5B2-E96D-49C2-ACEB-7E64D4719B54}" srcOrd="0" destOrd="0" presId="urn:microsoft.com/office/officeart/2005/8/layout/hierarchy1"/>
    <dgm:cxn modelId="{61CD50DC-5CF3-4AC9-BB09-0C4CA8340513}" type="presOf" srcId="{257E5289-258C-4BFB-A8E1-DF7285BAF7C6}" destId="{997674E0-680A-49B1-80D8-BE2EC939CA73}" srcOrd="0" destOrd="0" presId="urn:microsoft.com/office/officeart/2005/8/layout/hierarchy1"/>
    <dgm:cxn modelId="{7D7785DF-87F5-46B6-A534-C18DD95EAB65}" srcId="{2507E23D-8301-480B-9683-779317482D88}" destId="{DE30F79E-5589-4043-A94F-C305A6633790}" srcOrd="1" destOrd="0" parTransId="{D1E57F36-FBE2-4E00-B3D4-CCC83236BE8A}" sibTransId="{EBF353FD-EDFB-4377-8BAB-5B832C8D9A1F}"/>
    <dgm:cxn modelId="{CE5414E5-AAF5-42C3-A6AA-4C24FDCABD17}" srcId="{2507E23D-8301-480B-9683-779317482D88}" destId="{257E5289-258C-4BFB-A8E1-DF7285BAF7C6}" srcOrd="3" destOrd="0" parTransId="{6896CAA1-DAEC-40F2-8E68-456371294850}" sibTransId="{D729039D-1934-4284-B852-7E333B2BA712}"/>
    <dgm:cxn modelId="{0DB7ECEA-7120-4A4C-8FB2-8C3BDB22772C}" type="presOf" srcId="{C47F9C59-7B0B-486A-877D-29352D251558}" destId="{462D199F-743C-4E3F-BA11-BB69C93553FE}" srcOrd="0" destOrd="0" presId="urn:microsoft.com/office/officeart/2005/8/layout/hierarchy1"/>
    <dgm:cxn modelId="{D31CA5F0-9C61-4BFE-BD8C-F52C4E128502}" type="presParOf" srcId="{30FBF5B2-E96D-49C2-ACEB-7E64D4719B54}" destId="{BABC1A48-FA0A-4277-B6EE-582E2A257182}" srcOrd="0" destOrd="0" presId="urn:microsoft.com/office/officeart/2005/8/layout/hierarchy1"/>
    <dgm:cxn modelId="{D7DC5463-4C26-43C0-B4D4-B23CC48C0F32}" type="presParOf" srcId="{BABC1A48-FA0A-4277-B6EE-582E2A257182}" destId="{377BA95F-1192-43B3-9DF5-BDCAE649F8DD}" srcOrd="0" destOrd="0" presId="urn:microsoft.com/office/officeart/2005/8/layout/hierarchy1"/>
    <dgm:cxn modelId="{71D92857-CD54-4CFA-92A8-85B741369633}" type="presParOf" srcId="{377BA95F-1192-43B3-9DF5-BDCAE649F8DD}" destId="{D1D5F02A-6F89-4AD2-9A25-5CFCC3FD2444}" srcOrd="0" destOrd="0" presId="urn:microsoft.com/office/officeart/2005/8/layout/hierarchy1"/>
    <dgm:cxn modelId="{BD92CB23-1D39-4103-A0FD-5627BB66BA3D}" type="presParOf" srcId="{377BA95F-1192-43B3-9DF5-BDCAE649F8DD}" destId="{30EBA57B-565C-4206-B6C2-794C343305C2}" srcOrd="1" destOrd="0" presId="urn:microsoft.com/office/officeart/2005/8/layout/hierarchy1"/>
    <dgm:cxn modelId="{68EBA32E-BF71-4F29-AFA2-85167DCCD29A}" type="presParOf" srcId="{BABC1A48-FA0A-4277-B6EE-582E2A257182}" destId="{B388B72B-16B3-4F53-908E-339DECC669B3}" srcOrd="1" destOrd="0" presId="urn:microsoft.com/office/officeart/2005/8/layout/hierarchy1"/>
    <dgm:cxn modelId="{55C6DBC3-C5D1-447A-B5C7-C536FE31DD22}" type="presParOf" srcId="{30FBF5B2-E96D-49C2-ACEB-7E64D4719B54}" destId="{AEDE02E9-8D81-4E5C-BB85-24306A152F8C}" srcOrd="1" destOrd="0" presId="urn:microsoft.com/office/officeart/2005/8/layout/hierarchy1"/>
    <dgm:cxn modelId="{06A0EA30-8CF2-40BE-81B2-040EA0CA8C3E}" type="presParOf" srcId="{AEDE02E9-8D81-4E5C-BB85-24306A152F8C}" destId="{9E7580E6-A627-4056-B8F6-11C836B5278B}" srcOrd="0" destOrd="0" presId="urn:microsoft.com/office/officeart/2005/8/layout/hierarchy1"/>
    <dgm:cxn modelId="{CF6EFB09-6B82-41F7-8748-8D117835EC41}" type="presParOf" srcId="{9E7580E6-A627-4056-B8F6-11C836B5278B}" destId="{2902AE82-DFAB-4383-A5DE-F496AAAE1D07}" srcOrd="0" destOrd="0" presId="urn:microsoft.com/office/officeart/2005/8/layout/hierarchy1"/>
    <dgm:cxn modelId="{A6DCA047-3E27-48FF-BE32-9DFDBBE3C51D}" type="presParOf" srcId="{9E7580E6-A627-4056-B8F6-11C836B5278B}" destId="{62129ECC-202F-41F7-B55D-EA02D3474F9A}" srcOrd="1" destOrd="0" presId="urn:microsoft.com/office/officeart/2005/8/layout/hierarchy1"/>
    <dgm:cxn modelId="{1347566C-13A8-4744-8FF6-F4CF56AB9228}" type="presParOf" srcId="{AEDE02E9-8D81-4E5C-BB85-24306A152F8C}" destId="{873F742A-7360-4D0A-A344-2F5200B03F4C}" srcOrd="1" destOrd="0" presId="urn:microsoft.com/office/officeart/2005/8/layout/hierarchy1"/>
    <dgm:cxn modelId="{DDB26DFC-4577-47B7-87F9-8E0E2D3E0BCD}" type="presParOf" srcId="{30FBF5B2-E96D-49C2-ACEB-7E64D4719B54}" destId="{2E97BD6E-A1FE-4451-A844-0B0D2CDF6BB5}" srcOrd="2" destOrd="0" presId="urn:microsoft.com/office/officeart/2005/8/layout/hierarchy1"/>
    <dgm:cxn modelId="{78453C89-EB21-4652-BFDF-9D4E278202BA}" type="presParOf" srcId="{2E97BD6E-A1FE-4451-A844-0B0D2CDF6BB5}" destId="{15C6A75C-5675-4655-977A-BC08AA92D2DD}" srcOrd="0" destOrd="0" presId="urn:microsoft.com/office/officeart/2005/8/layout/hierarchy1"/>
    <dgm:cxn modelId="{B2CAB358-F55C-4245-90B6-D13F8A10E4F0}" type="presParOf" srcId="{15C6A75C-5675-4655-977A-BC08AA92D2DD}" destId="{B7EEB94A-1FA7-4916-BADC-66C35D908A4B}" srcOrd="0" destOrd="0" presId="urn:microsoft.com/office/officeart/2005/8/layout/hierarchy1"/>
    <dgm:cxn modelId="{C713428C-940F-4402-9A4E-C5B7FCBE9C8D}" type="presParOf" srcId="{15C6A75C-5675-4655-977A-BC08AA92D2DD}" destId="{462D199F-743C-4E3F-BA11-BB69C93553FE}" srcOrd="1" destOrd="0" presId="urn:microsoft.com/office/officeart/2005/8/layout/hierarchy1"/>
    <dgm:cxn modelId="{9C164451-C359-4930-AE0C-0519B271DEB1}" type="presParOf" srcId="{2E97BD6E-A1FE-4451-A844-0B0D2CDF6BB5}" destId="{8C43EE21-3FF9-4D85-BAD6-DE8509DF1799}" srcOrd="1" destOrd="0" presId="urn:microsoft.com/office/officeart/2005/8/layout/hierarchy1"/>
    <dgm:cxn modelId="{0D1E030A-6E28-4F8E-B9BC-A9BA64AAD113}" type="presParOf" srcId="{30FBF5B2-E96D-49C2-ACEB-7E64D4719B54}" destId="{DD439027-95AB-464E-ADC4-E76E1BB67846}" srcOrd="3" destOrd="0" presId="urn:microsoft.com/office/officeart/2005/8/layout/hierarchy1"/>
    <dgm:cxn modelId="{706D72E1-211E-4424-A719-9CFB31BC526D}" type="presParOf" srcId="{DD439027-95AB-464E-ADC4-E76E1BB67846}" destId="{16A10BC0-6D60-472A-9FF4-19099D1CEFDB}" srcOrd="0" destOrd="0" presId="urn:microsoft.com/office/officeart/2005/8/layout/hierarchy1"/>
    <dgm:cxn modelId="{83B15416-EBEA-4B6F-8D5A-6DA6BEA9045F}" type="presParOf" srcId="{16A10BC0-6D60-472A-9FF4-19099D1CEFDB}" destId="{C5363359-BA12-45BD-86A8-BFEF160A46A6}" srcOrd="0" destOrd="0" presId="urn:microsoft.com/office/officeart/2005/8/layout/hierarchy1"/>
    <dgm:cxn modelId="{E2EE6525-88EC-453C-B7E5-E36FCE142369}" type="presParOf" srcId="{16A10BC0-6D60-472A-9FF4-19099D1CEFDB}" destId="{997674E0-680A-49B1-80D8-BE2EC939CA73}" srcOrd="1" destOrd="0" presId="urn:microsoft.com/office/officeart/2005/8/layout/hierarchy1"/>
    <dgm:cxn modelId="{CAFDB2E6-1A22-47F9-B1AF-A517BEAB59F6}" type="presParOf" srcId="{DD439027-95AB-464E-ADC4-E76E1BB67846}" destId="{25BC1292-1FDE-4C04-8F8E-38B9BF48522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0AF112C-57E8-4F31-AB91-46C1064A67E0}"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6873086-C724-407A-BC8C-D17CB3C0AB4F}">
      <dgm:prSet/>
      <dgm:spPr/>
      <dgm:t>
        <a:bodyPr/>
        <a:lstStyle/>
        <a:p>
          <a:pPr>
            <a:lnSpc>
              <a:spcPct val="100000"/>
            </a:lnSpc>
          </a:pPr>
          <a:r>
            <a:rPr lang="en-US" b="1" dirty="0"/>
            <a:t>Increased Gold Purity</a:t>
          </a:r>
          <a:r>
            <a:rPr lang="en-US" dirty="0"/>
            <a:t>: Higher market value for gold </a:t>
          </a:r>
        </a:p>
      </dgm:t>
    </dgm:pt>
    <dgm:pt modelId="{154BD84F-4C4A-4743-8190-E8158DD5D692}" type="parTrans" cxnId="{07266425-5A7B-43D4-A8D8-6AFEDE1B9D56}">
      <dgm:prSet/>
      <dgm:spPr/>
      <dgm:t>
        <a:bodyPr/>
        <a:lstStyle/>
        <a:p>
          <a:endParaRPr lang="en-US"/>
        </a:p>
      </dgm:t>
    </dgm:pt>
    <dgm:pt modelId="{7241629D-7849-493F-82BB-083581442A53}" type="sibTrans" cxnId="{07266425-5A7B-43D4-A8D8-6AFEDE1B9D56}">
      <dgm:prSet/>
      <dgm:spPr/>
      <dgm:t>
        <a:bodyPr/>
        <a:lstStyle/>
        <a:p>
          <a:pPr>
            <a:lnSpc>
              <a:spcPct val="100000"/>
            </a:lnSpc>
          </a:pPr>
          <a:endParaRPr lang="en-US"/>
        </a:p>
      </dgm:t>
    </dgm:pt>
    <dgm:pt modelId="{2D227B8D-60EA-4CF3-81CF-14442C5A8197}">
      <dgm:prSet/>
      <dgm:spPr/>
      <dgm:t>
        <a:bodyPr/>
        <a:lstStyle/>
        <a:p>
          <a:pPr rtl="0">
            <a:lnSpc>
              <a:spcPct val="100000"/>
            </a:lnSpc>
          </a:pPr>
          <a:r>
            <a:rPr lang="en-US" b="1" dirty="0"/>
            <a:t>Environmental Impact</a:t>
          </a:r>
          <a:r>
            <a:rPr lang="en-US" dirty="0"/>
            <a:t>: </a:t>
          </a:r>
          <a:br>
            <a:rPr lang="en-US" dirty="0">
              <a:latin typeface="Aptos Display" panose="020F0302020204030204"/>
            </a:rPr>
          </a:br>
          <a:r>
            <a:rPr lang="en-US" dirty="0"/>
            <a:t>Reduced pollution </a:t>
          </a:r>
        </a:p>
      </dgm:t>
    </dgm:pt>
    <dgm:pt modelId="{35C265BC-AB2E-4F55-8254-C308E8A26F90}" type="parTrans" cxnId="{123AC945-8260-43C1-9CD3-E54AA57B64CB}">
      <dgm:prSet/>
      <dgm:spPr/>
      <dgm:t>
        <a:bodyPr/>
        <a:lstStyle/>
        <a:p>
          <a:endParaRPr lang="en-US"/>
        </a:p>
      </dgm:t>
    </dgm:pt>
    <dgm:pt modelId="{CE284CEB-6574-4283-BA11-5BE1DF5F735A}" type="sibTrans" cxnId="{123AC945-8260-43C1-9CD3-E54AA57B64CB}">
      <dgm:prSet/>
      <dgm:spPr/>
      <dgm:t>
        <a:bodyPr/>
        <a:lstStyle/>
        <a:p>
          <a:pPr>
            <a:lnSpc>
              <a:spcPct val="100000"/>
            </a:lnSpc>
          </a:pPr>
          <a:endParaRPr lang="en-US"/>
        </a:p>
      </dgm:t>
    </dgm:pt>
    <dgm:pt modelId="{B46589B5-5062-4752-9A30-65B65B3A7A06}">
      <dgm:prSet/>
      <dgm:spPr/>
      <dgm:t>
        <a:bodyPr/>
        <a:lstStyle/>
        <a:p>
          <a:pPr>
            <a:lnSpc>
              <a:spcPct val="100000"/>
            </a:lnSpc>
          </a:pPr>
          <a:r>
            <a:rPr lang="en-US" b="1" dirty="0"/>
            <a:t>Healthier Conditions</a:t>
          </a:r>
          <a:r>
            <a:rPr lang="en-US" dirty="0"/>
            <a:t>: Safer working environment </a:t>
          </a:r>
        </a:p>
      </dgm:t>
    </dgm:pt>
    <dgm:pt modelId="{26E3C01E-0004-48E4-8238-310C08DA429E}" type="parTrans" cxnId="{B5DF7D35-329D-4986-B60F-D5014EF75CF5}">
      <dgm:prSet/>
      <dgm:spPr/>
      <dgm:t>
        <a:bodyPr/>
        <a:lstStyle/>
        <a:p>
          <a:endParaRPr lang="en-US"/>
        </a:p>
      </dgm:t>
    </dgm:pt>
    <dgm:pt modelId="{C580BEB2-88BC-454B-AE17-00D0384998EA}" type="sibTrans" cxnId="{B5DF7D35-329D-4986-B60F-D5014EF75CF5}">
      <dgm:prSet/>
      <dgm:spPr/>
      <dgm:t>
        <a:bodyPr/>
        <a:lstStyle/>
        <a:p>
          <a:pPr>
            <a:lnSpc>
              <a:spcPct val="100000"/>
            </a:lnSpc>
          </a:pPr>
          <a:endParaRPr lang="en-US"/>
        </a:p>
      </dgm:t>
    </dgm:pt>
    <dgm:pt modelId="{90A3A519-463C-4C90-BDD3-C059E13966D1}">
      <dgm:prSet/>
      <dgm:spPr/>
      <dgm:t>
        <a:bodyPr/>
        <a:lstStyle/>
        <a:p>
          <a:pPr rtl="0">
            <a:lnSpc>
              <a:spcPct val="100000"/>
            </a:lnSpc>
          </a:pPr>
          <a:r>
            <a:rPr lang="en-US" b="1" dirty="0"/>
            <a:t>Cost Savings</a:t>
          </a:r>
          <a:r>
            <a:rPr lang="en-US" dirty="0"/>
            <a:t>: </a:t>
          </a:r>
          <a:br>
            <a:rPr lang="en-US" dirty="0">
              <a:latin typeface="Aptos Display" panose="020F0302020204030204"/>
            </a:rPr>
          </a:br>
          <a:r>
            <a:rPr lang="en-US" dirty="0"/>
            <a:t>Reduced need for coal and mercury </a:t>
          </a:r>
        </a:p>
      </dgm:t>
    </dgm:pt>
    <dgm:pt modelId="{8215F3E5-19F7-4579-AF27-CF61F9DFA9E5}" type="parTrans" cxnId="{4ABCD724-6863-48A5-A953-59675084D9AB}">
      <dgm:prSet/>
      <dgm:spPr/>
      <dgm:t>
        <a:bodyPr/>
        <a:lstStyle/>
        <a:p>
          <a:endParaRPr lang="en-US"/>
        </a:p>
      </dgm:t>
    </dgm:pt>
    <dgm:pt modelId="{094AE00C-2339-4638-9048-97FA6D055269}" type="sibTrans" cxnId="{4ABCD724-6863-48A5-A953-59675084D9AB}">
      <dgm:prSet/>
      <dgm:spPr/>
      <dgm:t>
        <a:bodyPr/>
        <a:lstStyle/>
        <a:p>
          <a:endParaRPr lang="en-US"/>
        </a:p>
      </dgm:t>
    </dgm:pt>
    <dgm:pt modelId="{5A569AB3-A9AE-4F23-A65C-E5792E718B04}" type="pres">
      <dgm:prSet presAssocID="{A0AF112C-57E8-4F31-AB91-46C1064A67E0}" presName="root" presStyleCnt="0">
        <dgm:presLayoutVars>
          <dgm:dir/>
          <dgm:resizeHandles val="exact"/>
        </dgm:presLayoutVars>
      </dgm:prSet>
      <dgm:spPr/>
    </dgm:pt>
    <dgm:pt modelId="{439A6DF2-5F02-4B16-B9CB-09822DB0E83B}" type="pres">
      <dgm:prSet presAssocID="{A0AF112C-57E8-4F31-AB91-46C1064A67E0}" presName="container" presStyleCnt="0">
        <dgm:presLayoutVars>
          <dgm:dir/>
          <dgm:resizeHandles val="exact"/>
        </dgm:presLayoutVars>
      </dgm:prSet>
      <dgm:spPr/>
    </dgm:pt>
    <dgm:pt modelId="{BFE85578-9110-4D77-8C22-AC1AE6DDBEE9}" type="pres">
      <dgm:prSet presAssocID="{16873086-C724-407A-BC8C-D17CB3C0AB4F}" presName="compNode" presStyleCnt="0"/>
      <dgm:spPr/>
    </dgm:pt>
    <dgm:pt modelId="{536A6B2C-AFCA-4362-B42B-397EBF3064B9}" type="pres">
      <dgm:prSet presAssocID="{16873086-C724-407A-BC8C-D17CB3C0AB4F}" presName="iconBgRect" presStyleLbl="bgShp" presStyleIdx="0" presStyleCnt="4"/>
      <dgm:spPr/>
    </dgm:pt>
    <dgm:pt modelId="{6B602711-8B89-4B5C-9916-064488726F9B}" type="pres">
      <dgm:prSet presAssocID="{16873086-C724-407A-BC8C-D17CB3C0AB4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old bars"/>
        </a:ext>
      </dgm:extLst>
    </dgm:pt>
    <dgm:pt modelId="{56E9CF2B-E5A5-4DAD-B0EB-EC78370D4D4B}" type="pres">
      <dgm:prSet presAssocID="{16873086-C724-407A-BC8C-D17CB3C0AB4F}" presName="spaceRect" presStyleCnt="0"/>
      <dgm:spPr/>
    </dgm:pt>
    <dgm:pt modelId="{D87D1A1A-F538-485E-A5AA-49C768E602B0}" type="pres">
      <dgm:prSet presAssocID="{16873086-C724-407A-BC8C-D17CB3C0AB4F}" presName="textRect" presStyleLbl="revTx" presStyleIdx="0" presStyleCnt="4">
        <dgm:presLayoutVars>
          <dgm:chMax val="1"/>
          <dgm:chPref val="1"/>
        </dgm:presLayoutVars>
      </dgm:prSet>
      <dgm:spPr/>
    </dgm:pt>
    <dgm:pt modelId="{2243F896-5ECB-4692-9A96-31F9FC570EFE}" type="pres">
      <dgm:prSet presAssocID="{7241629D-7849-493F-82BB-083581442A53}" presName="sibTrans" presStyleLbl="sibTrans2D1" presStyleIdx="0" presStyleCnt="0"/>
      <dgm:spPr/>
    </dgm:pt>
    <dgm:pt modelId="{7BAB565D-7E7A-42C7-8F54-2C877DA5ADD7}" type="pres">
      <dgm:prSet presAssocID="{2D227B8D-60EA-4CF3-81CF-14442C5A8197}" presName="compNode" presStyleCnt="0"/>
      <dgm:spPr/>
    </dgm:pt>
    <dgm:pt modelId="{9013560D-8D13-41A7-8972-670E13692A34}" type="pres">
      <dgm:prSet presAssocID="{2D227B8D-60EA-4CF3-81CF-14442C5A8197}" presName="iconBgRect" presStyleLbl="bgShp" presStyleIdx="1" presStyleCnt="4"/>
      <dgm:spPr/>
    </dgm:pt>
    <dgm:pt modelId="{E2F656FC-F0EC-4462-81B9-2319A5A63C4F}" type="pres">
      <dgm:prSet presAssocID="{2D227B8D-60EA-4CF3-81CF-14442C5A819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eciduous tree"/>
        </a:ext>
      </dgm:extLst>
    </dgm:pt>
    <dgm:pt modelId="{69C7227F-77DA-4F61-8607-DF45D5FA15D3}" type="pres">
      <dgm:prSet presAssocID="{2D227B8D-60EA-4CF3-81CF-14442C5A8197}" presName="spaceRect" presStyleCnt="0"/>
      <dgm:spPr/>
    </dgm:pt>
    <dgm:pt modelId="{341F5510-8164-4F6E-9574-6B1BFA0ABECE}" type="pres">
      <dgm:prSet presAssocID="{2D227B8D-60EA-4CF3-81CF-14442C5A8197}" presName="textRect" presStyleLbl="revTx" presStyleIdx="1" presStyleCnt="4">
        <dgm:presLayoutVars>
          <dgm:chMax val="1"/>
          <dgm:chPref val="1"/>
        </dgm:presLayoutVars>
      </dgm:prSet>
      <dgm:spPr/>
    </dgm:pt>
    <dgm:pt modelId="{C8E78646-589B-4654-85FC-B8070FC4F203}" type="pres">
      <dgm:prSet presAssocID="{CE284CEB-6574-4283-BA11-5BE1DF5F735A}" presName="sibTrans" presStyleLbl="sibTrans2D1" presStyleIdx="0" presStyleCnt="0"/>
      <dgm:spPr/>
    </dgm:pt>
    <dgm:pt modelId="{00B7BE66-D672-4524-A065-6004CD640AB8}" type="pres">
      <dgm:prSet presAssocID="{B46589B5-5062-4752-9A30-65B65B3A7A06}" presName="compNode" presStyleCnt="0"/>
      <dgm:spPr/>
    </dgm:pt>
    <dgm:pt modelId="{95032AF5-B6F6-41C8-B7C9-0DAA342410BF}" type="pres">
      <dgm:prSet presAssocID="{B46589B5-5062-4752-9A30-65B65B3A7A06}" presName="iconBgRect" presStyleLbl="bgShp" presStyleIdx="2" presStyleCnt="4"/>
      <dgm:spPr/>
    </dgm:pt>
    <dgm:pt modelId="{B9015626-63C0-44B8-9450-F0BF897578A4}" type="pres">
      <dgm:prSet presAssocID="{B46589B5-5062-4752-9A30-65B65B3A7A0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ustainability"/>
        </a:ext>
      </dgm:extLst>
    </dgm:pt>
    <dgm:pt modelId="{78EC9C3E-162F-4C38-B4F4-AA2B6FA31C05}" type="pres">
      <dgm:prSet presAssocID="{B46589B5-5062-4752-9A30-65B65B3A7A06}" presName="spaceRect" presStyleCnt="0"/>
      <dgm:spPr/>
    </dgm:pt>
    <dgm:pt modelId="{1BEAAA08-8364-4FDB-9606-3D28E61D468A}" type="pres">
      <dgm:prSet presAssocID="{B46589B5-5062-4752-9A30-65B65B3A7A06}" presName="textRect" presStyleLbl="revTx" presStyleIdx="2" presStyleCnt="4">
        <dgm:presLayoutVars>
          <dgm:chMax val="1"/>
          <dgm:chPref val="1"/>
        </dgm:presLayoutVars>
      </dgm:prSet>
      <dgm:spPr/>
    </dgm:pt>
    <dgm:pt modelId="{1AD83A53-B4F9-456B-81AB-CF63472E3A23}" type="pres">
      <dgm:prSet presAssocID="{C580BEB2-88BC-454B-AE17-00D0384998EA}" presName="sibTrans" presStyleLbl="sibTrans2D1" presStyleIdx="0" presStyleCnt="0"/>
      <dgm:spPr/>
    </dgm:pt>
    <dgm:pt modelId="{A9A9FC87-2FD1-4036-A8C3-2E6D3B55EE82}" type="pres">
      <dgm:prSet presAssocID="{90A3A519-463C-4C90-BDD3-C059E13966D1}" presName="compNode" presStyleCnt="0"/>
      <dgm:spPr/>
    </dgm:pt>
    <dgm:pt modelId="{3E3614E9-9CBA-4307-9B35-9F9ABBB9EF07}" type="pres">
      <dgm:prSet presAssocID="{90A3A519-463C-4C90-BDD3-C059E13966D1}" presName="iconBgRect" presStyleLbl="bgShp" presStyleIdx="3" presStyleCnt="4"/>
      <dgm:spPr/>
    </dgm:pt>
    <dgm:pt modelId="{56E1C5B5-1EA2-4CA4-A119-060E08537A35}" type="pres">
      <dgm:prSet presAssocID="{90A3A519-463C-4C90-BDD3-C059E13966D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oney"/>
        </a:ext>
      </dgm:extLst>
    </dgm:pt>
    <dgm:pt modelId="{8FDA57FF-A1C1-49D5-ABE6-944A947C9147}" type="pres">
      <dgm:prSet presAssocID="{90A3A519-463C-4C90-BDD3-C059E13966D1}" presName="spaceRect" presStyleCnt="0"/>
      <dgm:spPr/>
    </dgm:pt>
    <dgm:pt modelId="{27493AED-080A-4768-8900-BB62226FF064}" type="pres">
      <dgm:prSet presAssocID="{90A3A519-463C-4C90-BDD3-C059E13966D1}" presName="textRect" presStyleLbl="revTx" presStyleIdx="3" presStyleCnt="4">
        <dgm:presLayoutVars>
          <dgm:chMax val="1"/>
          <dgm:chPref val="1"/>
        </dgm:presLayoutVars>
      </dgm:prSet>
      <dgm:spPr/>
    </dgm:pt>
  </dgm:ptLst>
  <dgm:cxnLst>
    <dgm:cxn modelId="{BDE21214-7D10-4ED4-ACFF-90A33283BEF7}" type="presOf" srcId="{7241629D-7849-493F-82BB-083581442A53}" destId="{2243F896-5ECB-4692-9A96-31F9FC570EFE}" srcOrd="0" destOrd="0" presId="urn:microsoft.com/office/officeart/2018/2/layout/IconCircleList"/>
    <dgm:cxn modelId="{A87A7322-40F2-46EB-9378-7D1DC6AFFD1B}" type="presOf" srcId="{2D227B8D-60EA-4CF3-81CF-14442C5A8197}" destId="{341F5510-8164-4F6E-9574-6B1BFA0ABECE}" srcOrd="0" destOrd="0" presId="urn:microsoft.com/office/officeart/2018/2/layout/IconCircleList"/>
    <dgm:cxn modelId="{4ABCD724-6863-48A5-A953-59675084D9AB}" srcId="{A0AF112C-57E8-4F31-AB91-46C1064A67E0}" destId="{90A3A519-463C-4C90-BDD3-C059E13966D1}" srcOrd="3" destOrd="0" parTransId="{8215F3E5-19F7-4579-AF27-CF61F9DFA9E5}" sibTransId="{094AE00C-2339-4638-9048-97FA6D055269}"/>
    <dgm:cxn modelId="{07266425-5A7B-43D4-A8D8-6AFEDE1B9D56}" srcId="{A0AF112C-57E8-4F31-AB91-46C1064A67E0}" destId="{16873086-C724-407A-BC8C-D17CB3C0AB4F}" srcOrd="0" destOrd="0" parTransId="{154BD84F-4C4A-4743-8190-E8158DD5D692}" sibTransId="{7241629D-7849-493F-82BB-083581442A53}"/>
    <dgm:cxn modelId="{6DAC9833-5D93-48EC-9757-27D6D42A421D}" type="presOf" srcId="{A0AF112C-57E8-4F31-AB91-46C1064A67E0}" destId="{5A569AB3-A9AE-4F23-A65C-E5792E718B04}" srcOrd="0" destOrd="0" presId="urn:microsoft.com/office/officeart/2018/2/layout/IconCircleList"/>
    <dgm:cxn modelId="{B5DF7D35-329D-4986-B60F-D5014EF75CF5}" srcId="{A0AF112C-57E8-4F31-AB91-46C1064A67E0}" destId="{B46589B5-5062-4752-9A30-65B65B3A7A06}" srcOrd="2" destOrd="0" parTransId="{26E3C01E-0004-48E4-8238-310C08DA429E}" sibTransId="{C580BEB2-88BC-454B-AE17-00D0384998EA}"/>
    <dgm:cxn modelId="{53D9843F-A657-43E0-B1C1-DCB40ECFC176}" type="presOf" srcId="{CE284CEB-6574-4283-BA11-5BE1DF5F735A}" destId="{C8E78646-589B-4654-85FC-B8070FC4F203}" srcOrd="0" destOrd="0" presId="urn:microsoft.com/office/officeart/2018/2/layout/IconCircleList"/>
    <dgm:cxn modelId="{123AC945-8260-43C1-9CD3-E54AA57B64CB}" srcId="{A0AF112C-57E8-4F31-AB91-46C1064A67E0}" destId="{2D227B8D-60EA-4CF3-81CF-14442C5A8197}" srcOrd="1" destOrd="0" parTransId="{35C265BC-AB2E-4F55-8254-C308E8A26F90}" sibTransId="{CE284CEB-6574-4283-BA11-5BE1DF5F735A}"/>
    <dgm:cxn modelId="{E04CA070-AFBC-44AC-9F14-3A1DA040A640}" type="presOf" srcId="{B46589B5-5062-4752-9A30-65B65B3A7A06}" destId="{1BEAAA08-8364-4FDB-9606-3D28E61D468A}" srcOrd="0" destOrd="0" presId="urn:microsoft.com/office/officeart/2018/2/layout/IconCircleList"/>
    <dgm:cxn modelId="{CB13FFA6-D5EB-489E-BF22-E186EDE58DCF}" type="presOf" srcId="{C580BEB2-88BC-454B-AE17-00D0384998EA}" destId="{1AD83A53-B4F9-456B-81AB-CF63472E3A23}" srcOrd="0" destOrd="0" presId="urn:microsoft.com/office/officeart/2018/2/layout/IconCircleList"/>
    <dgm:cxn modelId="{F19374EB-88B1-4A81-B4DF-2507EA7A0ED7}" type="presOf" srcId="{16873086-C724-407A-BC8C-D17CB3C0AB4F}" destId="{D87D1A1A-F538-485E-A5AA-49C768E602B0}" srcOrd="0" destOrd="0" presId="urn:microsoft.com/office/officeart/2018/2/layout/IconCircleList"/>
    <dgm:cxn modelId="{25003CFB-DE4A-4260-B752-4FAC5CC48274}" type="presOf" srcId="{90A3A519-463C-4C90-BDD3-C059E13966D1}" destId="{27493AED-080A-4768-8900-BB62226FF064}" srcOrd="0" destOrd="0" presId="urn:microsoft.com/office/officeart/2018/2/layout/IconCircleList"/>
    <dgm:cxn modelId="{9C83FB96-4911-4C1D-BEE8-CE651DB90034}" type="presParOf" srcId="{5A569AB3-A9AE-4F23-A65C-E5792E718B04}" destId="{439A6DF2-5F02-4B16-B9CB-09822DB0E83B}" srcOrd="0" destOrd="0" presId="urn:microsoft.com/office/officeart/2018/2/layout/IconCircleList"/>
    <dgm:cxn modelId="{60CFDFA2-780C-473D-9246-801EE2D90533}" type="presParOf" srcId="{439A6DF2-5F02-4B16-B9CB-09822DB0E83B}" destId="{BFE85578-9110-4D77-8C22-AC1AE6DDBEE9}" srcOrd="0" destOrd="0" presId="urn:microsoft.com/office/officeart/2018/2/layout/IconCircleList"/>
    <dgm:cxn modelId="{8BA3C0B1-4746-45AD-92DA-70E0C5F26060}" type="presParOf" srcId="{BFE85578-9110-4D77-8C22-AC1AE6DDBEE9}" destId="{536A6B2C-AFCA-4362-B42B-397EBF3064B9}" srcOrd="0" destOrd="0" presId="urn:microsoft.com/office/officeart/2018/2/layout/IconCircleList"/>
    <dgm:cxn modelId="{0F7641D8-A0DC-43FC-A523-13AE4B83D2E6}" type="presParOf" srcId="{BFE85578-9110-4D77-8C22-AC1AE6DDBEE9}" destId="{6B602711-8B89-4B5C-9916-064488726F9B}" srcOrd="1" destOrd="0" presId="urn:microsoft.com/office/officeart/2018/2/layout/IconCircleList"/>
    <dgm:cxn modelId="{CD3261F4-1643-4746-9076-D8D18A1B43A5}" type="presParOf" srcId="{BFE85578-9110-4D77-8C22-AC1AE6DDBEE9}" destId="{56E9CF2B-E5A5-4DAD-B0EB-EC78370D4D4B}" srcOrd="2" destOrd="0" presId="urn:microsoft.com/office/officeart/2018/2/layout/IconCircleList"/>
    <dgm:cxn modelId="{762D1DE0-B8FE-4FEA-BE3E-CF8F7C16C45E}" type="presParOf" srcId="{BFE85578-9110-4D77-8C22-AC1AE6DDBEE9}" destId="{D87D1A1A-F538-485E-A5AA-49C768E602B0}" srcOrd="3" destOrd="0" presId="urn:microsoft.com/office/officeart/2018/2/layout/IconCircleList"/>
    <dgm:cxn modelId="{B6451555-1B93-4283-9482-2EDEF1F8A434}" type="presParOf" srcId="{439A6DF2-5F02-4B16-B9CB-09822DB0E83B}" destId="{2243F896-5ECB-4692-9A96-31F9FC570EFE}" srcOrd="1" destOrd="0" presId="urn:microsoft.com/office/officeart/2018/2/layout/IconCircleList"/>
    <dgm:cxn modelId="{42E4BD91-1C28-41AE-8BF6-D083B1824BF3}" type="presParOf" srcId="{439A6DF2-5F02-4B16-B9CB-09822DB0E83B}" destId="{7BAB565D-7E7A-42C7-8F54-2C877DA5ADD7}" srcOrd="2" destOrd="0" presId="urn:microsoft.com/office/officeart/2018/2/layout/IconCircleList"/>
    <dgm:cxn modelId="{26CF7B83-8308-43AB-9EBC-272B8B7A27A0}" type="presParOf" srcId="{7BAB565D-7E7A-42C7-8F54-2C877DA5ADD7}" destId="{9013560D-8D13-41A7-8972-670E13692A34}" srcOrd="0" destOrd="0" presId="urn:microsoft.com/office/officeart/2018/2/layout/IconCircleList"/>
    <dgm:cxn modelId="{90225990-1E34-411E-ABD3-28E9DCF61224}" type="presParOf" srcId="{7BAB565D-7E7A-42C7-8F54-2C877DA5ADD7}" destId="{E2F656FC-F0EC-4462-81B9-2319A5A63C4F}" srcOrd="1" destOrd="0" presId="urn:microsoft.com/office/officeart/2018/2/layout/IconCircleList"/>
    <dgm:cxn modelId="{E2748E8C-C716-4FCB-B9A1-BD57EB0E1839}" type="presParOf" srcId="{7BAB565D-7E7A-42C7-8F54-2C877DA5ADD7}" destId="{69C7227F-77DA-4F61-8607-DF45D5FA15D3}" srcOrd="2" destOrd="0" presId="urn:microsoft.com/office/officeart/2018/2/layout/IconCircleList"/>
    <dgm:cxn modelId="{CFC71DA9-64D4-40E8-87A8-9F537AB36319}" type="presParOf" srcId="{7BAB565D-7E7A-42C7-8F54-2C877DA5ADD7}" destId="{341F5510-8164-4F6E-9574-6B1BFA0ABECE}" srcOrd="3" destOrd="0" presId="urn:microsoft.com/office/officeart/2018/2/layout/IconCircleList"/>
    <dgm:cxn modelId="{8E3D9EB0-A7FB-4737-85D4-9D30FFA66726}" type="presParOf" srcId="{439A6DF2-5F02-4B16-B9CB-09822DB0E83B}" destId="{C8E78646-589B-4654-85FC-B8070FC4F203}" srcOrd="3" destOrd="0" presId="urn:microsoft.com/office/officeart/2018/2/layout/IconCircleList"/>
    <dgm:cxn modelId="{20157FB6-F5E4-43B0-B15C-712A98ABED7F}" type="presParOf" srcId="{439A6DF2-5F02-4B16-B9CB-09822DB0E83B}" destId="{00B7BE66-D672-4524-A065-6004CD640AB8}" srcOrd="4" destOrd="0" presId="urn:microsoft.com/office/officeart/2018/2/layout/IconCircleList"/>
    <dgm:cxn modelId="{811F6C1C-C5BD-4816-A911-DE5DFC9BB88C}" type="presParOf" srcId="{00B7BE66-D672-4524-A065-6004CD640AB8}" destId="{95032AF5-B6F6-41C8-B7C9-0DAA342410BF}" srcOrd="0" destOrd="0" presId="urn:microsoft.com/office/officeart/2018/2/layout/IconCircleList"/>
    <dgm:cxn modelId="{06479F20-7DAF-4A69-AF81-84BE5EB52BB5}" type="presParOf" srcId="{00B7BE66-D672-4524-A065-6004CD640AB8}" destId="{B9015626-63C0-44B8-9450-F0BF897578A4}" srcOrd="1" destOrd="0" presId="urn:microsoft.com/office/officeart/2018/2/layout/IconCircleList"/>
    <dgm:cxn modelId="{8E91F61C-F46C-45A5-8AA1-DA96924CF034}" type="presParOf" srcId="{00B7BE66-D672-4524-A065-6004CD640AB8}" destId="{78EC9C3E-162F-4C38-B4F4-AA2B6FA31C05}" srcOrd="2" destOrd="0" presId="urn:microsoft.com/office/officeart/2018/2/layout/IconCircleList"/>
    <dgm:cxn modelId="{ECECC383-A01C-4F8D-9E86-5E5002FCA4FC}" type="presParOf" srcId="{00B7BE66-D672-4524-A065-6004CD640AB8}" destId="{1BEAAA08-8364-4FDB-9606-3D28E61D468A}" srcOrd="3" destOrd="0" presId="urn:microsoft.com/office/officeart/2018/2/layout/IconCircleList"/>
    <dgm:cxn modelId="{612F0369-27DE-42A7-9D52-8A934A9A8FC7}" type="presParOf" srcId="{439A6DF2-5F02-4B16-B9CB-09822DB0E83B}" destId="{1AD83A53-B4F9-456B-81AB-CF63472E3A23}" srcOrd="5" destOrd="0" presId="urn:microsoft.com/office/officeart/2018/2/layout/IconCircleList"/>
    <dgm:cxn modelId="{218B515A-EB37-460A-A0B8-8C8013939E12}" type="presParOf" srcId="{439A6DF2-5F02-4B16-B9CB-09822DB0E83B}" destId="{A9A9FC87-2FD1-4036-A8C3-2E6D3B55EE82}" srcOrd="6" destOrd="0" presId="urn:microsoft.com/office/officeart/2018/2/layout/IconCircleList"/>
    <dgm:cxn modelId="{0379F12F-D000-465F-A34D-A09DB4B97E48}" type="presParOf" srcId="{A9A9FC87-2FD1-4036-A8C3-2E6D3B55EE82}" destId="{3E3614E9-9CBA-4307-9B35-9F9ABBB9EF07}" srcOrd="0" destOrd="0" presId="urn:microsoft.com/office/officeart/2018/2/layout/IconCircleList"/>
    <dgm:cxn modelId="{8C2065D4-ADE9-410B-B3B2-10BE625BA6D0}" type="presParOf" srcId="{A9A9FC87-2FD1-4036-A8C3-2E6D3B55EE82}" destId="{56E1C5B5-1EA2-4CA4-A119-060E08537A35}" srcOrd="1" destOrd="0" presId="urn:microsoft.com/office/officeart/2018/2/layout/IconCircleList"/>
    <dgm:cxn modelId="{B9D4FFB4-8FAD-4881-B19A-745AF594845D}" type="presParOf" srcId="{A9A9FC87-2FD1-4036-A8C3-2E6D3B55EE82}" destId="{8FDA57FF-A1C1-49D5-ABE6-944A947C9147}" srcOrd="2" destOrd="0" presId="urn:microsoft.com/office/officeart/2018/2/layout/IconCircleList"/>
    <dgm:cxn modelId="{0E70C543-1B66-49A9-9F38-A2A26C76B977}" type="presParOf" srcId="{A9A9FC87-2FD1-4036-A8C3-2E6D3B55EE82}" destId="{27493AED-080A-4768-8900-BB62226FF06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B60F34-64E4-480C-B025-EBB00AECDB78}"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90BC79E-69AD-44B0-9F3B-9031572AF46C}">
      <dgm:prSet/>
      <dgm:spPr/>
      <dgm:t>
        <a:bodyPr/>
        <a:lstStyle/>
        <a:p>
          <a:pPr>
            <a:lnSpc>
              <a:spcPct val="100000"/>
            </a:lnSpc>
          </a:pPr>
          <a:r>
            <a:rPr lang="en-US" b="1"/>
            <a:t>Exceptional Profits</a:t>
          </a:r>
          <a:r>
            <a:rPr lang="en-US"/>
            <a:t>: The project offers extraordinary returns, allowing for the recovery of capital in a record time.</a:t>
          </a:r>
        </a:p>
      </dgm:t>
    </dgm:pt>
    <dgm:pt modelId="{BE5A9700-4E51-4C1B-B805-1914769D3DF0}" type="parTrans" cxnId="{6353392E-A6C9-4BE0-8D9B-36427125DEC8}">
      <dgm:prSet/>
      <dgm:spPr/>
      <dgm:t>
        <a:bodyPr/>
        <a:lstStyle/>
        <a:p>
          <a:endParaRPr lang="en-US"/>
        </a:p>
      </dgm:t>
    </dgm:pt>
    <dgm:pt modelId="{CB757E3D-852B-417C-9D4A-B09EC8C6C27E}" type="sibTrans" cxnId="{6353392E-A6C9-4BE0-8D9B-36427125DEC8}">
      <dgm:prSet/>
      <dgm:spPr/>
      <dgm:t>
        <a:bodyPr/>
        <a:lstStyle/>
        <a:p>
          <a:pPr>
            <a:lnSpc>
              <a:spcPct val="100000"/>
            </a:lnSpc>
          </a:pPr>
          <a:endParaRPr lang="en-US"/>
        </a:p>
      </dgm:t>
    </dgm:pt>
    <dgm:pt modelId="{4F83A273-26E8-44CA-A837-E9C679100AE8}">
      <dgm:prSet/>
      <dgm:spPr/>
      <dgm:t>
        <a:bodyPr/>
        <a:lstStyle/>
        <a:p>
          <a:pPr>
            <a:lnSpc>
              <a:spcPct val="100000"/>
            </a:lnSpc>
          </a:pPr>
          <a:r>
            <a:rPr lang="en-US" b="1"/>
            <a:t>Innovative Technology</a:t>
          </a:r>
          <a:r>
            <a:rPr lang="en-US"/>
            <a:t>: Utilizes entirely new technology in mining markets, protected by an international patent.</a:t>
          </a:r>
        </a:p>
      </dgm:t>
    </dgm:pt>
    <dgm:pt modelId="{0BF05B2C-1B91-4762-9341-22BB9A3A11B4}" type="parTrans" cxnId="{AADE8B5F-2E2A-418C-938A-6C394A63BB3E}">
      <dgm:prSet/>
      <dgm:spPr/>
      <dgm:t>
        <a:bodyPr/>
        <a:lstStyle/>
        <a:p>
          <a:endParaRPr lang="en-US"/>
        </a:p>
      </dgm:t>
    </dgm:pt>
    <dgm:pt modelId="{EE7B7C08-9B85-4B7E-88D2-804CE3ECECD0}" type="sibTrans" cxnId="{AADE8B5F-2E2A-418C-938A-6C394A63BB3E}">
      <dgm:prSet/>
      <dgm:spPr/>
      <dgm:t>
        <a:bodyPr/>
        <a:lstStyle/>
        <a:p>
          <a:pPr>
            <a:lnSpc>
              <a:spcPct val="100000"/>
            </a:lnSpc>
          </a:pPr>
          <a:endParaRPr lang="en-US"/>
        </a:p>
      </dgm:t>
    </dgm:pt>
    <dgm:pt modelId="{7CC9F32D-D397-4991-9D0F-655CB59C5546}">
      <dgm:prSet/>
      <dgm:spPr/>
      <dgm:t>
        <a:bodyPr/>
        <a:lstStyle/>
        <a:p>
          <a:pPr>
            <a:lnSpc>
              <a:spcPct val="100000"/>
            </a:lnSpc>
          </a:pPr>
          <a:r>
            <a:rPr lang="en-US" b="1"/>
            <a:t>Scalability</a:t>
          </a:r>
          <a:r>
            <a:rPr lang="en-US"/>
            <a:t>: The project can be replicated and applied in various contexts.</a:t>
          </a:r>
        </a:p>
      </dgm:t>
    </dgm:pt>
    <dgm:pt modelId="{496AF464-6610-436F-AD47-AB01EEAEE2BA}" type="parTrans" cxnId="{E6A76407-368D-40F9-BF52-2D0A81DDAEA6}">
      <dgm:prSet/>
      <dgm:spPr/>
      <dgm:t>
        <a:bodyPr/>
        <a:lstStyle/>
        <a:p>
          <a:endParaRPr lang="en-US"/>
        </a:p>
      </dgm:t>
    </dgm:pt>
    <dgm:pt modelId="{68185B5A-1726-4B45-9C0A-26863C4E0D01}" type="sibTrans" cxnId="{E6A76407-368D-40F9-BF52-2D0A81DDAEA6}">
      <dgm:prSet/>
      <dgm:spPr/>
      <dgm:t>
        <a:bodyPr/>
        <a:lstStyle/>
        <a:p>
          <a:pPr>
            <a:lnSpc>
              <a:spcPct val="100000"/>
            </a:lnSpc>
          </a:pPr>
          <a:endParaRPr lang="en-US"/>
        </a:p>
      </dgm:t>
    </dgm:pt>
    <dgm:pt modelId="{DE90F053-1BF3-409E-AEA9-5A2652E8DC66}">
      <dgm:prSet/>
      <dgm:spPr/>
      <dgm:t>
        <a:bodyPr/>
        <a:lstStyle/>
        <a:p>
          <a:pPr>
            <a:lnSpc>
              <a:spcPct val="100000"/>
            </a:lnSpc>
          </a:pPr>
          <a:r>
            <a:rPr lang="en-US" b="1"/>
            <a:t>Wide Approval</a:t>
          </a:r>
          <a:r>
            <a:rPr lang="en-US"/>
            <a:t>: It has been well-received by all segments of those interested in the mining field.</a:t>
          </a:r>
        </a:p>
      </dgm:t>
    </dgm:pt>
    <dgm:pt modelId="{F69560D4-73E6-4898-95F7-ABEB401F7BDE}" type="parTrans" cxnId="{5B2D900D-E86E-4C07-8246-6535E3B65A4B}">
      <dgm:prSet/>
      <dgm:spPr/>
      <dgm:t>
        <a:bodyPr/>
        <a:lstStyle/>
        <a:p>
          <a:endParaRPr lang="en-US"/>
        </a:p>
      </dgm:t>
    </dgm:pt>
    <dgm:pt modelId="{7612FE2F-397D-4909-9EDA-0A6F301D823B}" type="sibTrans" cxnId="{5B2D900D-E86E-4C07-8246-6535E3B65A4B}">
      <dgm:prSet/>
      <dgm:spPr/>
      <dgm:t>
        <a:bodyPr/>
        <a:lstStyle/>
        <a:p>
          <a:pPr>
            <a:lnSpc>
              <a:spcPct val="100000"/>
            </a:lnSpc>
          </a:pPr>
          <a:endParaRPr lang="en-US"/>
        </a:p>
      </dgm:t>
    </dgm:pt>
    <dgm:pt modelId="{98C806CB-6327-4777-905D-B920CABB9449}">
      <dgm:prSet/>
      <dgm:spPr/>
      <dgm:t>
        <a:bodyPr/>
        <a:lstStyle/>
        <a:p>
          <a:pPr>
            <a:lnSpc>
              <a:spcPct val="100000"/>
            </a:lnSpc>
          </a:pPr>
          <a:r>
            <a:rPr lang="en-US" b="1"/>
            <a:t>Proven Implementation</a:t>
          </a:r>
          <a:r>
            <a:rPr lang="en-US"/>
            <a:t>: The project is already operational in the largest traditional mining markets in a country renowned for its traditional gold mining.</a:t>
          </a:r>
        </a:p>
      </dgm:t>
    </dgm:pt>
    <dgm:pt modelId="{5011403C-57E3-40B5-B670-E1E12A43A465}" type="parTrans" cxnId="{D906B649-80E7-46DE-8B97-4E5FE43CC645}">
      <dgm:prSet/>
      <dgm:spPr/>
      <dgm:t>
        <a:bodyPr/>
        <a:lstStyle/>
        <a:p>
          <a:endParaRPr lang="en-US"/>
        </a:p>
      </dgm:t>
    </dgm:pt>
    <dgm:pt modelId="{03ED6260-90E1-4C17-A808-9D4A42400224}" type="sibTrans" cxnId="{D906B649-80E7-46DE-8B97-4E5FE43CC645}">
      <dgm:prSet/>
      <dgm:spPr/>
      <dgm:t>
        <a:bodyPr/>
        <a:lstStyle/>
        <a:p>
          <a:pPr>
            <a:lnSpc>
              <a:spcPct val="100000"/>
            </a:lnSpc>
          </a:pPr>
          <a:endParaRPr lang="en-US"/>
        </a:p>
      </dgm:t>
    </dgm:pt>
    <dgm:pt modelId="{124B8F2B-06A6-4A22-9B0A-5D53E3DE3351}">
      <dgm:prSet/>
      <dgm:spPr/>
      <dgm:t>
        <a:bodyPr/>
        <a:lstStyle/>
        <a:p>
          <a:pPr>
            <a:lnSpc>
              <a:spcPct val="100000"/>
            </a:lnSpc>
          </a:pPr>
          <a:r>
            <a:rPr lang="en-US" b="1"/>
            <a:t>Flexibility and Opportunity</a:t>
          </a:r>
          <a:r>
            <a:rPr lang="en-US"/>
            <a:t>: The project has the capability to maneuver and seize valuable opportunities by relocating to the most productive mining markets within a single day, ensuring continuous profit growth and avoiding periods of stagnation.</a:t>
          </a:r>
        </a:p>
      </dgm:t>
    </dgm:pt>
    <dgm:pt modelId="{06637ED4-1FA7-4528-9CB2-0D0705A20823}" type="parTrans" cxnId="{075E39CE-CEB0-4B5A-B46C-9F7BB9312082}">
      <dgm:prSet/>
      <dgm:spPr/>
      <dgm:t>
        <a:bodyPr/>
        <a:lstStyle/>
        <a:p>
          <a:endParaRPr lang="en-US"/>
        </a:p>
      </dgm:t>
    </dgm:pt>
    <dgm:pt modelId="{C73516EA-E081-46DC-B96B-26B5B7FE5EFE}" type="sibTrans" cxnId="{075E39CE-CEB0-4B5A-B46C-9F7BB9312082}">
      <dgm:prSet/>
      <dgm:spPr/>
      <dgm:t>
        <a:bodyPr/>
        <a:lstStyle/>
        <a:p>
          <a:pPr>
            <a:lnSpc>
              <a:spcPct val="100000"/>
            </a:lnSpc>
          </a:pPr>
          <a:endParaRPr lang="en-US"/>
        </a:p>
      </dgm:t>
    </dgm:pt>
    <dgm:pt modelId="{7FB0B8DD-3B18-4B28-9EB9-A5DE200AEA44}">
      <dgm:prSet/>
      <dgm:spPr/>
      <dgm:t>
        <a:bodyPr/>
        <a:lstStyle/>
        <a:p>
          <a:pPr>
            <a:lnSpc>
              <a:spcPct val="100000"/>
            </a:lnSpc>
          </a:pPr>
          <a:r>
            <a:rPr lang="en-US" b="1"/>
            <a:t>Government Support</a:t>
          </a:r>
          <a:r>
            <a:rPr lang="en-US"/>
            <a:t>: Local governments welcome the project due to its significant positive impact on environmental safety and security, achieved in a short period.</a:t>
          </a:r>
        </a:p>
      </dgm:t>
    </dgm:pt>
    <dgm:pt modelId="{50EC6984-0241-4111-A83B-B2868A781034}" type="parTrans" cxnId="{9261DEEF-9ADF-48E2-98BE-D982DF948658}">
      <dgm:prSet/>
      <dgm:spPr/>
      <dgm:t>
        <a:bodyPr/>
        <a:lstStyle/>
        <a:p>
          <a:endParaRPr lang="en-US"/>
        </a:p>
      </dgm:t>
    </dgm:pt>
    <dgm:pt modelId="{EFD20B05-6833-4F6B-B1CD-7CF69036BA19}" type="sibTrans" cxnId="{9261DEEF-9ADF-48E2-98BE-D982DF948658}">
      <dgm:prSet/>
      <dgm:spPr/>
      <dgm:t>
        <a:bodyPr/>
        <a:lstStyle/>
        <a:p>
          <a:endParaRPr lang="en-US"/>
        </a:p>
      </dgm:t>
    </dgm:pt>
    <dgm:pt modelId="{60B08245-8C87-48B3-85C8-A9DDBD86EC94}" type="pres">
      <dgm:prSet presAssocID="{4DB60F34-64E4-480C-B025-EBB00AECDB78}" presName="root" presStyleCnt="0">
        <dgm:presLayoutVars>
          <dgm:dir/>
          <dgm:resizeHandles val="exact"/>
        </dgm:presLayoutVars>
      </dgm:prSet>
      <dgm:spPr/>
    </dgm:pt>
    <dgm:pt modelId="{C4FB5D2F-A0CF-41CA-93E9-984F9232133B}" type="pres">
      <dgm:prSet presAssocID="{4DB60F34-64E4-480C-B025-EBB00AECDB78}" presName="container" presStyleCnt="0">
        <dgm:presLayoutVars>
          <dgm:dir/>
          <dgm:resizeHandles val="exact"/>
        </dgm:presLayoutVars>
      </dgm:prSet>
      <dgm:spPr/>
    </dgm:pt>
    <dgm:pt modelId="{60C107CB-1C5C-4851-A34A-196AF5B540FF}" type="pres">
      <dgm:prSet presAssocID="{B90BC79E-69AD-44B0-9F3B-9031572AF46C}" presName="compNode" presStyleCnt="0"/>
      <dgm:spPr/>
    </dgm:pt>
    <dgm:pt modelId="{4B1ADC2C-B07B-45E3-BD59-EF495C23721D}" type="pres">
      <dgm:prSet presAssocID="{B90BC79E-69AD-44B0-9F3B-9031572AF46C}" presName="iconBgRect" presStyleLbl="bgShp" presStyleIdx="0" presStyleCnt="7"/>
      <dgm:spPr/>
    </dgm:pt>
    <dgm:pt modelId="{8C826E45-E340-44CE-97C9-605ED38AFD83}" type="pres">
      <dgm:prSet presAssocID="{B90BC79E-69AD-44B0-9F3B-9031572AF46C}"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uro"/>
        </a:ext>
      </dgm:extLst>
    </dgm:pt>
    <dgm:pt modelId="{7F5D3441-56FD-4382-A184-FA22552EC876}" type="pres">
      <dgm:prSet presAssocID="{B90BC79E-69AD-44B0-9F3B-9031572AF46C}" presName="spaceRect" presStyleCnt="0"/>
      <dgm:spPr/>
    </dgm:pt>
    <dgm:pt modelId="{6046D3BC-2486-46DC-AAAA-E6FE11269170}" type="pres">
      <dgm:prSet presAssocID="{B90BC79E-69AD-44B0-9F3B-9031572AF46C}" presName="textRect" presStyleLbl="revTx" presStyleIdx="0" presStyleCnt="7">
        <dgm:presLayoutVars>
          <dgm:chMax val="1"/>
          <dgm:chPref val="1"/>
        </dgm:presLayoutVars>
      </dgm:prSet>
      <dgm:spPr/>
    </dgm:pt>
    <dgm:pt modelId="{E917950A-C020-40D9-B5B5-E56755B10D17}" type="pres">
      <dgm:prSet presAssocID="{CB757E3D-852B-417C-9D4A-B09EC8C6C27E}" presName="sibTrans" presStyleLbl="sibTrans2D1" presStyleIdx="0" presStyleCnt="0"/>
      <dgm:spPr/>
    </dgm:pt>
    <dgm:pt modelId="{128C4DA8-EEBC-4BBA-8BDD-A3D0ECEB4345}" type="pres">
      <dgm:prSet presAssocID="{4F83A273-26E8-44CA-A837-E9C679100AE8}" presName="compNode" presStyleCnt="0"/>
      <dgm:spPr/>
    </dgm:pt>
    <dgm:pt modelId="{FD29A304-D1A4-4BE9-BC86-D7284E70969F}" type="pres">
      <dgm:prSet presAssocID="{4F83A273-26E8-44CA-A837-E9C679100AE8}" presName="iconBgRect" presStyleLbl="bgShp" presStyleIdx="1" presStyleCnt="7"/>
      <dgm:spPr/>
    </dgm:pt>
    <dgm:pt modelId="{A4065566-B200-46D3-984F-6F77116CA53F}" type="pres">
      <dgm:prSet presAssocID="{4F83A273-26E8-44CA-A837-E9C679100AE8}"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ining Tools"/>
        </a:ext>
      </dgm:extLst>
    </dgm:pt>
    <dgm:pt modelId="{4CE66DF9-6213-42B7-9B85-9D899E3EA3E0}" type="pres">
      <dgm:prSet presAssocID="{4F83A273-26E8-44CA-A837-E9C679100AE8}" presName="spaceRect" presStyleCnt="0"/>
      <dgm:spPr/>
    </dgm:pt>
    <dgm:pt modelId="{2992968F-B972-4ECE-807B-C84F73EAA79D}" type="pres">
      <dgm:prSet presAssocID="{4F83A273-26E8-44CA-A837-E9C679100AE8}" presName="textRect" presStyleLbl="revTx" presStyleIdx="1" presStyleCnt="7">
        <dgm:presLayoutVars>
          <dgm:chMax val="1"/>
          <dgm:chPref val="1"/>
        </dgm:presLayoutVars>
      </dgm:prSet>
      <dgm:spPr/>
    </dgm:pt>
    <dgm:pt modelId="{FA1E14C2-3601-4971-BF34-2AA6DA268BD4}" type="pres">
      <dgm:prSet presAssocID="{EE7B7C08-9B85-4B7E-88D2-804CE3ECECD0}" presName="sibTrans" presStyleLbl="sibTrans2D1" presStyleIdx="0" presStyleCnt="0"/>
      <dgm:spPr/>
    </dgm:pt>
    <dgm:pt modelId="{110F23B6-40BB-4A6E-BB17-C3D1876E3294}" type="pres">
      <dgm:prSet presAssocID="{7CC9F32D-D397-4991-9D0F-655CB59C5546}" presName="compNode" presStyleCnt="0"/>
      <dgm:spPr/>
    </dgm:pt>
    <dgm:pt modelId="{AE6590F4-65DA-4C39-9DB0-1B4BAC0D6315}" type="pres">
      <dgm:prSet presAssocID="{7CC9F32D-D397-4991-9D0F-655CB59C5546}" presName="iconBgRect" presStyleLbl="bgShp" presStyleIdx="2" presStyleCnt="7"/>
      <dgm:spPr/>
    </dgm:pt>
    <dgm:pt modelId="{B3E6AE79-D797-4177-881A-FC758031EEFA}" type="pres">
      <dgm:prSet presAssocID="{7CC9F32D-D397-4991-9D0F-655CB59C5546}"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rocessor"/>
        </a:ext>
      </dgm:extLst>
    </dgm:pt>
    <dgm:pt modelId="{0DF26268-8F24-41B0-810B-69077B2B9965}" type="pres">
      <dgm:prSet presAssocID="{7CC9F32D-D397-4991-9D0F-655CB59C5546}" presName="spaceRect" presStyleCnt="0"/>
      <dgm:spPr/>
    </dgm:pt>
    <dgm:pt modelId="{F060D68A-0317-4201-BBA3-3F31F8EEE8B3}" type="pres">
      <dgm:prSet presAssocID="{7CC9F32D-D397-4991-9D0F-655CB59C5546}" presName="textRect" presStyleLbl="revTx" presStyleIdx="2" presStyleCnt="7">
        <dgm:presLayoutVars>
          <dgm:chMax val="1"/>
          <dgm:chPref val="1"/>
        </dgm:presLayoutVars>
      </dgm:prSet>
      <dgm:spPr/>
    </dgm:pt>
    <dgm:pt modelId="{63FEAADD-26A3-4E99-8420-FE8DAD9329BC}" type="pres">
      <dgm:prSet presAssocID="{68185B5A-1726-4B45-9C0A-26863C4E0D01}" presName="sibTrans" presStyleLbl="sibTrans2D1" presStyleIdx="0" presStyleCnt="0"/>
      <dgm:spPr/>
    </dgm:pt>
    <dgm:pt modelId="{248B6956-1B36-4BDA-80C3-2B6A6D9AC60A}" type="pres">
      <dgm:prSet presAssocID="{DE90F053-1BF3-409E-AEA9-5A2652E8DC66}" presName="compNode" presStyleCnt="0"/>
      <dgm:spPr/>
    </dgm:pt>
    <dgm:pt modelId="{95A5FA75-6934-423C-A5F4-F6283D22B2F1}" type="pres">
      <dgm:prSet presAssocID="{DE90F053-1BF3-409E-AEA9-5A2652E8DC66}" presName="iconBgRect" presStyleLbl="bgShp" presStyleIdx="3" presStyleCnt="7"/>
      <dgm:spPr/>
    </dgm:pt>
    <dgm:pt modelId="{64F09457-F053-449A-9DF7-EAA9C2830C10}" type="pres">
      <dgm:prSet presAssocID="{DE90F053-1BF3-409E-AEA9-5A2652E8DC6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xcavator"/>
        </a:ext>
      </dgm:extLst>
    </dgm:pt>
    <dgm:pt modelId="{4B71EF26-E00E-448B-B6F9-82C2A09DB347}" type="pres">
      <dgm:prSet presAssocID="{DE90F053-1BF3-409E-AEA9-5A2652E8DC66}" presName="spaceRect" presStyleCnt="0"/>
      <dgm:spPr/>
    </dgm:pt>
    <dgm:pt modelId="{43C1FD93-FD6E-4799-9FE4-2625310F096C}" type="pres">
      <dgm:prSet presAssocID="{DE90F053-1BF3-409E-AEA9-5A2652E8DC66}" presName="textRect" presStyleLbl="revTx" presStyleIdx="3" presStyleCnt="7">
        <dgm:presLayoutVars>
          <dgm:chMax val="1"/>
          <dgm:chPref val="1"/>
        </dgm:presLayoutVars>
      </dgm:prSet>
      <dgm:spPr/>
    </dgm:pt>
    <dgm:pt modelId="{F1451A51-8217-433C-AD4F-91BB8FE1263F}" type="pres">
      <dgm:prSet presAssocID="{7612FE2F-397D-4909-9EDA-0A6F301D823B}" presName="sibTrans" presStyleLbl="sibTrans2D1" presStyleIdx="0" presStyleCnt="0"/>
      <dgm:spPr/>
    </dgm:pt>
    <dgm:pt modelId="{1D26CC0F-036B-42F8-AFF6-2A5EFA479EFE}" type="pres">
      <dgm:prSet presAssocID="{98C806CB-6327-4777-905D-B920CABB9449}" presName="compNode" presStyleCnt="0"/>
      <dgm:spPr/>
    </dgm:pt>
    <dgm:pt modelId="{BA5E4D75-991C-4F61-B2FD-92F5B0B64EAE}" type="pres">
      <dgm:prSet presAssocID="{98C806CB-6327-4777-905D-B920CABB9449}" presName="iconBgRect" presStyleLbl="bgShp" presStyleIdx="4" presStyleCnt="7"/>
      <dgm:spPr/>
    </dgm:pt>
    <dgm:pt modelId="{EA20915F-6394-414A-8CCC-22A0A337500C}" type="pres">
      <dgm:prSet presAssocID="{98C806CB-6327-4777-905D-B920CABB9449}"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Gold bars"/>
        </a:ext>
      </dgm:extLst>
    </dgm:pt>
    <dgm:pt modelId="{F79A9AD1-F182-48FE-B3C0-B3ED87D4EA0F}" type="pres">
      <dgm:prSet presAssocID="{98C806CB-6327-4777-905D-B920CABB9449}" presName="spaceRect" presStyleCnt="0"/>
      <dgm:spPr/>
    </dgm:pt>
    <dgm:pt modelId="{C36F2BD6-F95A-409E-9FF9-0AB2FF7B3460}" type="pres">
      <dgm:prSet presAssocID="{98C806CB-6327-4777-905D-B920CABB9449}" presName="textRect" presStyleLbl="revTx" presStyleIdx="4" presStyleCnt="7">
        <dgm:presLayoutVars>
          <dgm:chMax val="1"/>
          <dgm:chPref val="1"/>
        </dgm:presLayoutVars>
      </dgm:prSet>
      <dgm:spPr/>
    </dgm:pt>
    <dgm:pt modelId="{1B172780-ADFF-4C34-A4BD-61F6433C445F}" type="pres">
      <dgm:prSet presAssocID="{03ED6260-90E1-4C17-A808-9D4A42400224}" presName="sibTrans" presStyleLbl="sibTrans2D1" presStyleIdx="0" presStyleCnt="0"/>
      <dgm:spPr/>
    </dgm:pt>
    <dgm:pt modelId="{0C9162F1-97D3-422D-B992-CCAE5EE63BBE}" type="pres">
      <dgm:prSet presAssocID="{124B8F2B-06A6-4A22-9B0A-5D53E3DE3351}" presName="compNode" presStyleCnt="0"/>
      <dgm:spPr/>
    </dgm:pt>
    <dgm:pt modelId="{486365AE-B5ED-46C3-9AB5-AA8DA28EEAD0}" type="pres">
      <dgm:prSet presAssocID="{124B8F2B-06A6-4A22-9B0A-5D53E3DE3351}" presName="iconBgRect" presStyleLbl="bgShp" presStyleIdx="5" presStyleCnt="7"/>
      <dgm:spPr/>
    </dgm:pt>
    <dgm:pt modelId="{0F08E1D8-ABF1-4686-BCEF-DBABDBA5CA95}" type="pres">
      <dgm:prSet presAssocID="{124B8F2B-06A6-4A22-9B0A-5D53E3DE3351}"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rane"/>
        </a:ext>
      </dgm:extLst>
    </dgm:pt>
    <dgm:pt modelId="{BB5503E5-376F-4BEB-9066-8B600E59F615}" type="pres">
      <dgm:prSet presAssocID="{124B8F2B-06A6-4A22-9B0A-5D53E3DE3351}" presName="spaceRect" presStyleCnt="0"/>
      <dgm:spPr/>
    </dgm:pt>
    <dgm:pt modelId="{10EBD454-7982-4EAB-B8C0-1C454BE6D149}" type="pres">
      <dgm:prSet presAssocID="{124B8F2B-06A6-4A22-9B0A-5D53E3DE3351}" presName="textRect" presStyleLbl="revTx" presStyleIdx="5" presStyleCnt="7">
        <dgm:presLayoutVars>
          <dgm:chMax val="1"/>
          <dgm:chPref val="1"/>
        </dgm:presLayoutVars>
      </dgm:prSet>
      <dgm:spPr/>
    </dgm:pt>
    <dgm:pt modelId="{36554EF3-425D-4C3A-A132-1B251D567052}" type="pres">
      <dgm:prSet presAssocID="{C73516EA-E081-46DC-B96B-26B5B7FE5EFE}" presName="sibTrans" presStyleLbl="sibTrans2D1" presStyleIdx="0" presStyleCnt="0"/>
      <dgm:spPr/>
    </dgm:pt>
    <dgm:pt modelId="{4083CFAE-B8EF-4848-AF50-2182F9BAB3F4}" type="pres">
      <dgm:prSet presAssocID="{7FB0B8DD-3B18-4B28-9EB9-A5DE200AEA44}" presName="compNode" presStyleCnt="0"/>
      <dgm:spPr/>
    </dgm:pt>
    <dgm:pt modelId="{03CABFDE-DBE8-4EE7-82CA-19442BEE3709}" type="pres">
      <dgm:prSet presAssocID="{7FB0B8DD-3B18-4B28-9EB9-A5DE200AEA44}" presName="iconBgRect" presStyleLbl="bgShp" presStyleIdx="6" presStyleCnt="7"/>
      <dgm:spPr/>
    </dgm:pt>
    <dgm:pt modelId="{5EFE1D4C-108C-403D-9FD1-22CA6F1EE7F6}" type="pres">
      <dgm:prSet presAssocID="{7FB0B8DD-3B18-4B28-9EB9-A5DE200AEA44}"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Bank"/>
        </a:ext>
      </dgm:extLst>
    </dgm:pt>
    <dgm:pt modelId="{2F2997DA-59D2-439D-9B8B-5E0A6C2B7822}" type="pres">
      <dgm:prSet presAssocID="{7FB0B8DD-3B18-4B28-9EB9-A5DE200AEA44}" presName="spaceRect" presStyleCnt="0"/>
      <dgm:spPr/>
    </dgm:pt>
    <dgm:pt modelId="{7C266527-5359-4C44-9678-322058B679CD}" type="pres">
      <dgm:prSet presAssocID="{7FB0B8DD-3B18-4B28-9EB9-A5DE200AEA44}" presName="textRect" presStyleLbl="revTx" presStyleIdx="6" presStyleCnt="7">
        <dgm:presLayoutVars>
          <dgm:chMax val="1"/>
          <dgm:chPref val="1"/>
        </dgm:presLayoutVars>
      </dgm:prSet>
      <dgm:spPr/>
    </dgm:pt>
  </dgm:ptLst>
  <dgm:cxnLst>
    <dgm:cxn modelId="{E6A76407-368D-40F9-BF52-2D0A81DDAEA6}" srcId="{4DB60F34-64E4-480C-B025-EBB00AECDB78}" destId="{7CC9F32D-D397-4991-9D0F-655CB59C5546}" srcOrd="2" destOrd="0" parTransId="{496AF464-6610-436F-AD47-AB01EEAEE2BA}" sibTransId="{68185B5A-1726-4B45-9C0A-26863C4E0D01}"/>
    <dgm:cxn modelId="{19FE6B08-3893-4E54-B6C2-C049C521F8F9}" type="presOf" srcId="{4F83A273-26E8-44CA-A837-E9C679100AE8}" destId="{2992968F-B972-4ECE-807B-C84F73EAA79D}" srcOrd="0" destOrd="0" presId="urn:microsoft.com/office/officeart/2018/2/layout/IconCircleList"/>
    <dgm:cxn modelId="{A16F2C0D-FB52-4559-83C2-A50571324977}" type="presOf" srcId="{EE7B7C08-9B85-4B7E-88D2-804CE3ECECD0}" destId="{FA1E14C2-3601-4971-BF34-2AA6DA268BD4}" srcOrd="0" destOrd="0" presId="urn:microsoft.com/office/officeart/2018/2/layout/IconCircleList"/>
    <dgm:cxn modelId="{5B2D900D-E86E-4C07-8246-6535E3B65A4B}" srcId="{4DB60F34-64E4-480C-B025-EBB00AECDB78}" destId="{DE90F053-1BF3-409E-AEA9-5A2652E8DC66}" srcOrd="3" destOrd="0" parTransId="{F69560D4-73E6-4898-95F7-ABEB401F7BDE}" sibTransId="{7612FE2F-397D-4909-9EDA-0A6F301D823B}"/>
    <dgm:cxn modelId="{79E2C818-A69C-4B03-86F8-AE2D0F51B99C}" type="presOf" srcId="{124B8F2B-06A6-4A22-9B0A-5D53E3DE3351}" destId="{10EBD454-7982-4EAB-B8C0-1C454BE6D149}" srcOrd="0" destOrd="0" presId="urn:microsoft.com/office/officeart/2018/2/layout/IconCircleList"/>
    <dgm:cxn modelId="{E5C72A22-DB70-462C-BAD2-B45EE5D13DC6}" type="presOf" srcId="{B90BC79E-69AD-44B0-9F3B-9031572AF46C}" destId="{6046D3BC-2486-46DC-AAAA-E6FE11269170}" srcOrd="0" destOrd="0" presId="urn:microsoft.com/office/officeart/2018/2/layout/IconCircleList"/>
    <dgm:cxn modelId="{6353392E-A6C9-4BE0-8D9B-36427125DEC8}" srcId="{4DB60F34-64E4-480C-B025-EBB00AECDB78}" destId="{B90BC79E-69AD-44B0-9F3B-9031572AF46C}" srcOrd="0" destOrd="0" parTransId="{BE5A9700-4E51-4C1B-B805-1914769D3DF0}" sibTransId="{CB757E3D-852B-417C-9D4A-B09EC8C6C27E}"/>
    <dgm:cxn modelId="{66A82336-02E9-46BF-A314-0670D225C5EE}" type="presOf" srcId="{98C806CB-6327-4777-905D-B920CABB9449}" destId="{C36F2BD6-F95A-409E-9FF9-0AB2FF7B3460}" srcOrd="0" destOrd="0" presId="urn:microsoft.com/office/officeart/2018/2/layout/IconCircleList"/>
    <dgm:cxn modelId="{29C3E23A-E7E3-4169-9507-E16176009BA6}" type="presOf" srcId="{7CC9F32D-D397-4991-9D0F-655CB59C5546}" destId="{F060D68A-0317-4201-BBA3-3F31F8EEE8B3}" srcOrd="0" destOrd="0" presId="urn:microsoft.com/office/officeart/2018/2/layout/IconCircleList"/>
    <dgm:cxn modelId="{5B0D615B-3457-4BC2-8AB5-3949EDD1D71E}" type="presOf" srcId="{68185B5A-1726-4B45-9C0A-26863C4E0D01}" destId="{63FEAADD-26A3-4E99-8420-FE8DAD9329BC}" srcOrd="0" destOrd="0" presId="urn:microsoft.com/office/officeart/2018/2/layout/IconCircleList"/>
    <dgm:cxn modelId="{AADE8B5F-2E2A-418C-938A-6C394A63BB3E}" srcId="{4DB60F34-64E4-480C-B025-EBB00AECDB78}" destId="{4F83A273-26E8-44CA-A837-E9C679100AE8}" srcOrd="1" destOrd="0" parTransId="{0BF05B2C-1B91-4762-9341-22BB9A3A11B4}" sibTransId="{EE7B7C08-9B85-4B7E-88D2-804CE3ECECD0}"/>
    <dgm:cxn modelId="{D906B649-80E7-46DE-8B97-4E5FE43CC645}" srcId="{4DB60F34-64E4-480C-B025-EBB00AECDB78}" destId="{98C806CB-6327-4777-905D-B920CABB9449}" srcOrd="4" destOrd="0" parTransId="{5011403C-57E3-40B5-B670-E1E12A43A465}" sibTransId="{03ED6260-90E1-4C17-A808-9D4A42400224}"/>
    <dgm:cxn modelId="{4183BC4B-15C9-40CF-A081-F4BBACB367CB}" type="presOf" srcId="{7612FE2F-397D-4909-9EDA-0A6F301D823B}" destId="{F1451A51-8217-433C-AD4F-91BB8FE1263F}" srcOrd="0" destOrd="0" presId="urn:microsoft.com/office/officeart/2018/2/layout/IconCircleList"/>
    <dgm:cxn modelId="{0A6F2E80-F7A4-4999-92C2-38F14E1E18BF}" type="presOf" srcId="{4DB60F34-64E4-480C-B025-EBB00AECDB78}" destId="{60B08245-8C87-48B3-85C8-A9DDBD86EC94}" srcOrd="0" destOrd="0" presId="urn:microsoft.com/office/officeart/2018/2/layout/IconCircleList"/>
    <dgm:cxn modelId="{9B3C2788-3FED-4DDD-AB11-07F2B4D02835}" type="presOf" srcId="{7FB0B8DD-3B18-4B28-9EB9-A5DE200AEA44}" destId="{7C266527-5359-4C44-9678-322058B679CD}" srcOrd="0" destOrd="0" presId="urn:microsoft.com/office/officeart/2018/2/layout/IconCircleList"/>
    <dgm:cxn modelId="{B0C294A5-A227-4B7E-AA3B-6FD035A85E81}" type="presOf" srcId="{C73516EA-E081-46DC-B96B-26B5B7FE5EFE}" destId="{36554EF3-425D-4C3A-A132-1B251D567052}" srcOrd="0" destOrd="0" presId="urn:microsoft.com/office/officeart/2018/2/layout/IconCircleList"/>
    <dgm:cxn modelId="{692D76CC-D139-41EE-B16C-8FAABA3B7EC4}" type="presOf" srcId="{03ED6260-90E1-4C17-A808-9D4A42400224}" destId="{1B172780-ADFF-4C34-A4BD-61F6433C445F}" srcOrd="0" destOrd="0" presId="urn:microsoft.com/office/officeart/2018/2/layout/IconCircleList"/>
    <dgm:cxn modelId="{075E39CE-CEB0-4B5A-B46C-9F7BB9312082}" srcId="{4DB60F34-64E4-480C-B025-EBB00AECDB78}" destId="{124B8F2B-06A6-4A22-9B0A-5D53E3DE3351}" srcOrd="5" destOrd="0" parTransId="{06637ED4-1FA7-4528-9CB2-0D0705A20823}" sibTransId="{C73516EA-E081-46DC-B96B-26B5B7FE5EFE}"/>
    <dgm:cxn modelId="{932FFDDC-9B0B-4965-B08F-04D19689A77D}" type="presOf" srcId="{CB757E3D-852B-417C-9D4A-B09EC8C6C27E}" destId="{E917950A-C020-40D9-B5B5-E56755B10D17}" srcOrd="0" destOrd="0" presId="urn:microsoft.com/office/officeart/2018/2/layout/IconCircleList"/>
    <dgm:cxn modelId="{9261DEEF-9ADF-48E2-98BE-D982DF948658}" srcId="{4DB60F34-64E4-480C-B025-EBB00AECDB78}" destId="{7FB0B8DD-3B18-4B28-9EB9-A5DE200AEA44}" srcOrd="6" destOrd="0" parTransId="{50EC6984-0241-4111-A83B-B2868A781034}" sibTransId="{EFD20B05-6833-4F6B-B1CD-7CF69036BA19}"/>
    <dgm:cxn modelId="{18F603F2-B021-4822-B40D-C89E919A479B}" type="presOf" srcId="{DE90F053-1BF3-409E-AEA9-5A2652E8DC66}" destId="{43C1FD93-FD6E-4799-9FE4-2625310F096C}" srcOrd="0" destOrd="0" presId="urn:microsoft.com/office/officeart/2018/2/layout/IconCircleList"/>
    <dgm:cxn modelId="{1F7BD439-8813-45F8-80DF-3F04089CD467}" type="presParOf" srcId="{60B08245-8C87-48B3-85C8-A9DDBD86EC94}" destId="{C4FB5D2F-A0CF-41CA-93E9-984F9232133B}" srcOrd="0" destOrd="0" presId="urn:microsoft.com/office/officeart/2018/2/layout/IconCircleList"/>
    <dgm:cxn modelId="{F0B1890F-0BFE-4DCE-A905-477F6B0E2C62}" type="presParOf" srcId="{C4FB5D2F-A0CF-41CA-93E9-984F9232133B}" destId="{60C107CB-1C5C-4851-A34A-196AF5B540FF}" srcOrd="0" destOrd="0" presId="urn:microsoft.com/office/officeart/2018/2/layout/IconCircleList"/>
    <dgm:cxn modelId="{9AA6CD85-42AA-47AE-B27F-B3EAA894B144}" type="presParOf" srcId="{60C107CB-1C5C-4851-A34A-196AF5B540FF}" destId="{4B1ADC2C-B07B-45E3-BD59-EF495C23721D}" srcOrd="0" destOrd="0" presId="urn:microsoft.com/office/officeart/2018/2/layout/IconCircleList"/>
    <dgm:cxn modelId="{9877317C-57D2-4F70-BCE0-2EAFB8113236}" type="presParOf" srcId="{60C107CB-1C5C-4851-A34A-196AF5B540FF}" destId="{8C826E45-E340-44CE-97C9-605ED38AFD83}" srcOrd="1" destOrd="0" presId="urn:microsoft.com/office/officeart/2018/2/layout/IconCircleList"/>
    <dgm:cxn modelId="{F811FCC4-5CBE-4A18-88E0-ED7752526C60}" type="presParOf" srcId="{60C107CB-1C5C-4851-A34A-196AF5B540FF}" destId="{7F5D3441-56FD-4382-A184-FA22552EC876}" srcOrd="2" destOrd="0" presId="urn:microsoft.com/office/officeart/2018/2/layout/IconCircleList"/>
    <dgm:cxn modelId="{EC0902C8-B17A-4EA0-B3D3-FF9E8D91E8DF}" type="presParOf" srcId="{60C107CB-1C5C-4851-A34A-196AF5B540FF}" destId="{6046D3BC-2486-46DC-AAAA-E6FE11269170}" srcOrd="3" destOrd="0" presId="urn:microsoft.com/office/officeart/2018/2/layout/IconCircleList"/>
    <dgm:cxn modelId="{B8A243AB-F2B6-49DA-9274-E95351408253}" type="presParOf" srcId="{C4FB5D2F-A0CF-41CA-93E9-984F9232133B}" destId="{E917950A-C020-40D9-B5B5-E56755B10D17}" srcOrd="1" destOrd="0" presId="urn:microsoft.com/office/officeart/2018/2/layout/IconCircleList"/>
    <dgm:cxn modelId="{2C7F087C-A013-4184-BED3-617C25C5A813}" type="presParOf" srcId="{C4FB5D2F-A0CF-41CA-93E9-984F9232133B}" destId="{128C4DA8-EEBC-4BBA-8BDD-A3D0ECEB4345}" srcOrd="2" destOrd="0" presId="urn:microsoft.com/office/officeart/2018/2/layout/IconCircleList"/>
    <dgm:cxn modelId="{3EB607FA-B66B-43C0-AF98-E1355C1C88BB}" type="presParOf" srcId="{128C4DA8-EEBC-4BBA-8BDD-A3D0ECEB4345}" destId="{FD29A304-D1A4-4BE9-BC86-D7284E70969F}" srcOrd="0" destOrd="0" presId="urn:microsoft.com/office/officeart/2018/2/layout/IconCircleList"/>
    <dgm:cxn modelId="{2855F61B-43AF-4146-B3F6-CA066AD56ACA}" type="presParOf" srcId="{128C4DA8-EEBC-4BBA-8BDD-A3D0ECEB4345}" destId="{A4065566-B200-46D3-984F-6F77116CA53F}" srcOrd="1" destOrd="0" presId="urn:microsoft.com/office/officeart/2018/2/layout/IconCircleList"/>
    <dgm:cxn modelId="{36DEFEE5-D3CA-4C80-A181-3CB4D02661F8}" type="presParOf" srcId="{128C4DA8-EEBC-4BBA-8BDD-A3D0ECEB4345}" destId="{4CE66DF9-6213-42B7-9B85-9D899E3EA3E0}" srcOrd="2" destOrd="0" presId="urn:microsoft.com/office/officeart/2018/2/layout/IconCircleList"/>
    <dgm:cxn modelId="{98FC4531-0D1F-42FB-8D71-D434598D5C8B}" type="presParOf" srcId="{128C4DA8-EEBC-4BBA-8BDD-A3D0ECEB4345}" destId="{2992968F-B972-4ECE-807B-C84F73EAA79D}" srcOrd="3" destOrd="0" presId="urn:microsoft.com/office/officeart/2018/2/layout/IconCircleList"/>
    <dgm:cxn modelId="{23B10D63-C6B6-4B08-997C-261DA1724783}" type="presParOf" srcId="{C4FB5D2F-A0CF-41CA-93E9-984F9232133B}" destId="{FA1E14C2-3601-4971-BF34-2AA6DA268BD4}" srcOrd="3" destOrd="0" presId="urn:microsoft.com/office/officeart/2018/2/layout/IconCircleList"/>
    <dgm:cxn modelId="{4168260B-AA12-431C-A6CB-A367FFC5A8CD}" type="presParOf" srcId="{C4FB5D2F-A0CF-41CA-93E9-984F9232133B}" destId="{110F23B6-40BB-4A6E-BB17-C3D1876E3294}" srcOrd="4" destOrd="0" presId="urn:microsoft.com/office/officeart/2018/2/layout/IconCircleList"/>
    <dgm:cxn modelId="{95291122-C9C4-4A63-96F7-06E2D9B9733D}" type="presParOf" srcId="{110F23B6-40BB-4A6E-BB17-C3D1876E3294}" destId="{AE6590F4-65DA-4C39-9DB0-1B4BAC0D6315}" srcOrd="0" destOrd="0" presId="urn:microsoft.com/office/officeart/2018/2/layout/IconCircleList"/>
    <dgm:cxn modelId="{75F625F3-FAAB-414B-91F7-CB7190C15239}" type="presParOf" srcId="{110F23B6-40BB-4A6E-BB17-C3D1876E3294}" destId="{B3E6AE79-D797-4177-881A-FC758031EEFA}" srcOrd="1" destOrd="0" presId="urn:microsoft.com/office/officeart/2018/2/layout/IconCircleList"/>
    <dgm:cxn modelId="{DCDE6A2D-8D87-4EB3-A979-5168A8854AAA}" type="presParOf" srcId="{110F23B6-40BB-4A6E-BB17-C3D1876E3294}" destId="{0DF26268-8F24-41B0-810B-69077B2B9965}" srcOrd="2" destOrd="0" presId="urn:microsoft.com/office/officeart/2018/2/layout/IconCircleList"/>
    <dgm:cxn modelId="{674C6CD0-8A58-4DE6-9F25-6E0BFE6DA987}" type="presParOf" srcId="{110F23B6-40BB-4A6E-BB17-C3D1876E3294}" destId="{F060D68A-0317-4201-BBA3-3F31F8EEE8B3}" srcOrd="3" destOrd="0" presId="urn:microsoft.com/office/officeart/2018/2/layout/IconCircleList"/>
    <dgm:cxn modelId="{EEC00A5E-9C12-42C7-BF7E-B9D4518FE87D}" type="presParOf" srcId="{C4FB5D2F-A0CF-41CA-93E9-984F9232133B}" destId="{63FEAADD-26A3-4E99-8420-FE8DAD9329BC}" srcOrd="5" destOrd="0" presId="urn:microsoft.com/office/officeart/2018/2/layout/IconCircleList"/>
    <dgm:cxn modelId="{84A06CB7-10AE-4FFA-A20F-618FD8CC476F}" type="presParOf" srcId="{C4FB5D2F-A0CF-41CA-93E9-984F9232133B}" destId="{248B6956-1B36-4BDA-80C3-2B6A6D9AC60A}" srcOrd="6" destOrd="0" presId="urn:microsoft.com/office/officeart/2018/2/layout/IconCircleList"/>
    <dgm:cxn modelId="{89C28B2E-D10C-4416-8172-0023F7B01B1C}" type="presParOf" srcId="{248B6956-1B36-4BDA-80C3-2B6A6D9AC60A}" destId="{95A5FA75-6934-423C-A5F4-F6283D22B2F1}" srcOrd="0" destOrd="0" presId="urn:microsoft.com/office/officeart/2018/2/layout/IconCircleList"/>
    <dgm:cxn modelId="{DFB234D2-BF9D-45F6-829B-C6A46725F3BA}" type="presParOf" srcId="{248B6956-1B36-4BDA-80C3-2B6A6D9AC60A}" destId="{64F09457-F053-449A-9DF7-EAA9C2830C10}" srcOrd="1" destOrd="0" presId="urn:microsoft.com/office/officeart/2018/2/layout/IconCircleList"/>
    <dgm:cxn modelId="{0BA7E3A7-9660-4DBC-8DB0-620D526900A2}" type="presParOf" srcId="{248B6956-1B36-4BDA-80C3-2B6A6D9AC60A}" destId="{4B71EF26-E00E-448B-B6F9-82C2A09DB347}" srcOrd="2" destOrd="0" presId="urn:microsoft.com/office/officeart/2018/2/layout/IconCircleList"/>
    <dgm:cxn modelId="{7BC52D57-D88B-44D0-AE9B-202C8EFF60C2}" type="presParOf" srcId="{248B6956-1B36-4BDA-80C3-2B6A6D9AC60A}" destId="{43C1FD93-FD6E-4799-9FE4-2625310F096C}" srcOrd="3" destOrd="0" presId="urn:microsoft.com/office/officeart/2018/2/layout/IconCircleList"/>
    <dgm:cxn modelId="{9B7B5667-5454-42E3-BE22-64DC16D17D4F}" type="presParOf" srcId="{C4FB5D2F-A0CF-41CA-93E9-984F9232133B}" destId="{F1451A51-8217-433C-AD4F-91BB8FE1263F}" srcOrd="7" destOrd="0" presId="urn:microsoft.com/office/officeart/2018/2/layout/IconCircleList"/>
    <dgm:cxn modelId="{84D5BE04-3D35-4FEC-88D2-45275260417B}" type="presParOf" srcId="{C4FB5D2F-A0CF-41CA-93E9-984F9232133B}" destId="{1D26CC0F-036B-42F8-AFF6-2A5EFA479EFE}" srcOrd="8" destOrd="0" presId="urn:microsoft.com/office/officeart/2018/2/layout/IconCircleList"/>
    <dgm:cxn modelId="{D697E12A-2CF0-4F76-996A-DF0B9DF20EC2}" type="presParOf" srcId="{1D26CC0F-036B-42F8-AFF6-2A5EFA479EFE}" destId="{BA5E4D75-991C-4F61-B2FD-92F5B0B64EAE}" srcOrd="0" destOrd="0" presId="urn:microsoft.com/office/officeart/2018/2/layout/IconCircleList"/>
    <dgm:cxn modelId="{02B15D91-9C78-426F-9D47-13562812EE47}" type="presParOf" srcId="{1D26CC0F-036B-42F8-AFF6-2A5EFA479EFE}" destId="{EA20915F-6394-414A-8CCC-22A0A337500C}" srcOrd="1" destOrd="0" presId="urn:microsoft.com/office/officeart/2018/2/layout/IconCircleList"/>
    <dgm:cxn modelId="{0BC7579F-63E2-482C-A9AF-4151D25102F6}" type="presParOf" srcId="{1D26CC0F-036B-42F8-AFF6-2A5EFA479EFE}" destId="{F79A9AD1-F182-48FE-B3C0-B3ED87D4EA0F}" srcOrd="2" destOrd="0" presId="urn:microsoft.com/office/officeart/2018/2/layout/IconCircleList"/>
    <dgm:cxn modelId="{8F4B76B9-6C94-451E-ADD1-E976BAEFA38A}" type="presParOf" srcId="{1D26CC0F-036B-42F8-AFF6-2A5EFA479EFE}" destId="{C36F2BD6-F95A-409E-9FF9-0AB2FF7B3460}" srcOrd="3" destOrd="0" presId="urn:microsoft.com/office/officeart/2018/2/layout/IconCircleList"/>
    <dgm:cxn modelId="{C3660BA9-576E-47E6-A910-AC05D064D347}" type="presParOf" srcId="{C4FB5D2F-A0CF-41CA-93E9-984F9232133B}" destId="{1B172780-ADFF-4C34-A4BD-61F6433C445F}" srcOrd="9" destOrd="0" presId="urn:microsoft.com/office/officeart/2018/2/layout/IconCircleList"/>
    <dgm:cxn modelId="{AECC1094-01C4-40E0-B948-19805F5DF839}" type="presParOf" srcId="{C4FB5D2F-A0CF-41CA-93E9-984F9232133B}" destId="{0C9162F1-97D3-422D-B992-CCAE5EE63BBE}" srcOrd="10" destOrd="0" presId="urn:microsoft.com/office/officeart/2018/2/layout/IconCircleList"/>
    <dgm:cxn modelId="{F5FEDF9F-0F86-40F9-B186-D1135793E4BF}" type="presParOf" srcId="{0C9162F1-97D3-422D-B992-CCAE5EE63BBE}" destId="{486365AE-B5ED-46C3-9AB5-AA8DA28EEAD0}" srcOrd="0" destOrd="0" presId="urn:microsoft.com/office/officeart/2018/2/layout/IconCircleList"/>
    <dgm:cxn modelId="{697B2525-CFFE-4FEC-A4AE-E6B9EC8EFB4A}" type="presParOf" srcId="{0C9162F1-97D3-422D-B992-CCAE5EE63BBE}" destId="{0F08E1D8-ABF1-4686-BCEF-DBABDBA5CA95}" srcOrd="1" destOrd="0" presId="urn:microsoft.com/office/officeart/2018/2/layout/IconCircleList"/>
    <dgm:cxn modelId="{33B340B5-EC74-40C7-8ABD-AD9143B369F9}" type="presParOf" srcId="{0C9162F1-97D3-422D-B992-CCAE5EE63BBE}" destId="{BB5503E5-376F-4BEB-9066-8B600E59F615}" srcOrd="2" destOrd="0" presId="urn:microsoft.com/office/officeart/2018/2/layout/IconCircleList"/>
    <dgm:cxn modelId="{5CA6C2DD-2D0A-4F70-99CA-4040DA6E4CE6}" type="presParOf" srcId="{0C9162F1-97D3-422D-B992-CCAE5EE63BBE}" destId="{10EBD454-7982-4EAB-B8C0-1C454BE6D149}" srcOrd="3" destOrd="0" presId="urn:microsoft.com/office/officeart/2018/2/layout/IconCircleList"/>
    <dgm:cxn modelId="{527248CF-4E36-40CE-B582-BE3192B6AB98}" type="presParOf" srcId="{C4FB5D2F-A0CF-41CA-93E9-984F9232133B}" destId="{36554EF3-425D-4C3A-A132-1B251D567052}" srcOrd="11" destOrd="0" presId="urn:microsoft.com/office/officeart/2018/2/layout/IconCircleList"/>
    <dgm:cxn modelId="{8E5DD7C6-9E08-4459-84EC-1C401E7CF9FB}" type="presParOf" srcId="{C4FB5D2F-A0CF-41CA-93E9-984F9232133B}" destId="{4083CFAE-B8EF-4848-AF50-2182F9BAB3F4}" srcOrd="12" destOrd="0" presId="urn:microsoft.com/office/officeart/2018/2/layout/IconCircleList"/>
    <dgm:cxn modelId="{18FACD01-19DB-4D68-AE43-BA3B7572BF38}" type="presParOf" srcId="{4083CFAE-B8EF-4848-AF50-2182F9BAB3F4}" destId="{03CABFDE-DBE8-4EE7-82CA-19442BEE3709}" srcOrd="0" destOrd="0" presId="urn:microsoft.com/office/officeart/2018/2/layout/IconCircleList"/>
    <dgm:cxn modelId="{C5D08888-3BE3-4607-8C03-3AE066EED4A2}" type="presParOf" srcId="{4083CFAE-B8EF-4848-AF50-2182F9BAB3F4}" destId="{5EFE1D4C-108C-403D-9FD1-22CA6F1EE7F6}" srcOrd="1" destOrd="0" presId="urn:microsoft.com/office/officeart/2018/2/layout/IconCircleList"/>
    <dgm:cxn modelId="{2DCAE839-CE9E-480E-BDC4-4EB7A00DAEA6}" type="presParOf" srcId="{4083CFAE-B8EF-4848-AF50-2182F9BAB3F4}" destId="{2F2997DA-59D2-439D-9B8B-5E0A6C2B7822}" srcOrd="2" destOrd="0" presId="urn:microsoft.com/office/officeart/2018/2/layout/IconCircleList"/>
    <dgm:cxn modelId="{679B3552-2F1E-4317-9E40-B014BB1CD195}" type="presParOf" srcId="{4083CFAE-B8EF-4848-AF50-2182F9BAB3F4}" destId="{7C266527-5359-4C44-9678-322058B679C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9B54E-3341-4BE5-9515-303D2929ACB6}">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DAE06A-ED0B-453D-BBC3-3FC36AE0F22E}">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b="1" kern="1200" dirty="0"/>
            <a:t>10%</a:t>
          </a:r>
          <a:r>
            <a:rPr lang="en-US" sz="1900" kern="1200" dirty="0"/>
            <a:t> is found in a pure form on the surface  and is easy to extract and collect</a:t>
          </a:r>
        </a:p>
      </dsp:txBody>
      <dsp:txXfrm>
        <a:off x="559800" y="3022743"/>
        <a:ext cx="4320000" cy="720000"/>
      </dsp:txXfrm>
    </dsp:sp>
    <dsp:sp modelId="{8D9DA2B6-609C-4351-AEBF-F6470035A299}">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5AF5D1-F78D-4FD0-9D76-ACB4F57ACC6F}">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b="1" kern="1200" dirty="0"/>
            <a:t>90%</a:t>
          </a:r>
          <a:r>
            <a:rPr lang="en-US" sz="1900" kern="1200" dirty="0"/>
            <a:t> is extracted from mines in an impure </a:t>
          </a:r>
          <a:r>
            <a:rPr lang="en-US" sz="1900" kern="1200" dirty="0">
              <a:latin typeface="Aptos Display" panose="020F0302020204030204"/>
            </a:rPr>
            <a:t>form</a:t>
          </a:r>
          <a:r>
            <a:rPr lang="en-US" sz="1900" kern="1200" dirty="0"/>
            <a:t> and must be filtered </a:t>
          </a:r>
        </a:p>
      </dsp:txBody>
      <dsp:txXfrm>
        <a:off x="5635800" y="3022743"/>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EB0FF-4091-486D-8364-649C4535C9E7}">
      <dsp:nvSpPr>
        <dsp:cNvPr id="0" name=""/>
        <dsp:cNvSpPr/>
      </dsp:nvSpPr>
      <dsp:spPr>
        <a:xfrm>
          <a:off x="80805" y="999761"/>
          <a:ext cx="1044533" cy="10445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59F8F1-6996-4839-AACC-780726E7D28D}">
      <dsp:nvSpPr>
        <dsp:cNvPr id="0" name=""/>
        <dsp:cNvSpPr/>
      </dsp:nvSpPr>
      <dsp:spPr>
        <a:xfrm>
          <a:off x="300157" y="1219113"/>
          <a:ext cx="605829" cy="6058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86002E-E30A-430F-A8A4-9DC083D7EB05}">
      <dsp:nvSpPr>
        <dsp:cNvPr id="0" name=""/>
        <dsp:cNvSpPr/>
      </dsp:nvSpPr>
      <dsp:spPr>
        <a:xfrm>
          <a:off x="1349167" y="999761"/>
          <a:ext cx="2462114" cy="104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rtl="0">
            <a:lnSpc>
              <a:spcPct val="100000"/>
            </a:lnSpc>
            <a:spcBef>
              <a:spcPct val="0"/>
            </a:spcBef>
            <a:spcAft>
              <a:spcPct val="35000"/>
            </a:spcAft>
            <a:buNone/>
          </a:pPr>
          <a:r>
            <a:rPr lang="en-US" sz="1600" b="1" kern="1200" dirty="0"/>
            <a:t>Innovative Concept</a:t>
          </a:r>
          <a:r>
            <a:rPr lang="en-US" sz="1600" b="0" kern="1200" dirty="0">
              <a:solidFill>
                <a:srgbClr val="0D0D0D"/>
              </a:solidFill>
            </a:rPr>
            <a:t>:</a:t>
          </a:r>
          <a:r>
            <a:rPr lang="en-US" sz="1600" b="0" kern="1200" dirty="0">
              <a:solidFill>
                <a:srgbClr val="0D0D0D"/>
              </a:solidFill>
              <a:latin typeface="Aptos Display" panose="020F0302020204030204"/>
            </a:rPr>
            <a:t> </a:t>
          </a:r>
          <a:br>
            <a:rPr lang="en-US" sz="1600" b="0" kern="1200" dirty="0">
              <a:solidFill>
                <a:srgbClr val="0D0D0D"/>
              </a:solidFill>
              <a:latin typeface="Aptos Display" panose="020F0302020204030204"/>
            </a:rPr>
          </a:br>
          <a:r>
            <a:rPr lang="en-US" sz="1600" b="0" kern="1200" dirty="0">
              <a:solidFill>
                <a:srgbClr val="0D0D0D"/>
              </a:solidFill>
              <a:latin typeface="Aptos Display" panose="020F0302020204030204"/>
            </a:rPr>
            <a:t>Device </a:t>
          </a:r>
          <a:r>
            <a:rPr lang="en-US" sz="1600" b="0" kern="1200" dirty="0">
              <a:solidFill>
                <a:srgbClr val="0D0D0D"/>
              </a:solidFill>
            </a:rPr>
            <a:t>is based on a new and previously unused idea.</a:t>
          </a:r>
          <a:endParaRPr lang="en-US" sz="1600" b="1" kern="1200" dirty="0">
            <a:latin typeface="Aptos Display" panose="020F0302020204030204"/>
          </a:endParaRPr>
        </a:p>
      </dsp:txBody>
      <dsp:txXfrm>
        <a:off x="1349167" y="999761"/>
        <a:ext cx="2462114" cy="1044533"/>
      </dsp:txXfrm>
    </dsp:sp>
    <dsp:sp modelId="{03F78B7E-2F5A-44D5-99BA-93F1FCDA4134}">
      <dsp:nvSpPr>
        <dsp:cNvPr id="0" name=""/>
        <dsp:cNvSpPr/>
      </dsp:nvSpPr>
      <dsp:spPr>
        <a:xfrm>
          <a:off x="4240286" y="999761"/>
          <a:ext cx="1044533" cy="10445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87C88D-F311-4D0F-9EC0-D9CB4E1EEC11}">
      <dsp:nvSpPr>
        <dsp:cNvPr id="0" name=""/>
        <dsp:cNvSpPr/>
      </dsp:nvSpPr>
      <dsp:spPr>
        <a:xfrm>
          <a:off x="4459638" y="1219113"/>
          <a:ext cx="605829" cy="6058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6864FB-4911-4CF6-97CB-6C88B3E7E59A}">
      <dsp:nvSpPr>
        <dsp:cNvPr id="0" name=""/>
        <dsp:cNvSpPr/>
      </dsp:nvSpPr>
      <dsp:spPr>
        <a:xfrm>
          <a:off x="5508648" y="999761"/>
          <a:ext cx="2462114" cy="104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rtl="0">
            <a:lnSpc>
              <a:spcPct val="100000"/>
            </a:lnSpc>
            <a:spcBef>
              <a:spcPct val="0"/>
            </a:spcBef>
            <a:spcAft>
              <a:spcPct val="35000"/>
            </a:spcAft>
            <a:buNone/>
          </a:pPr>
          <a:r>
            <a:rPr lang="en-US" sz="1600" b="1" kern="1200" dirty="0"/>
            <a:t>Worker Safety</a:t>
          </a:r>
          <a:r>
            <a:rPr lang="en-US" sz="1600" kern="1200" dirty="0"/>
            <a:t>: </a:t>
          </a:r>
          <a:br>
            <a:rPr lang="en-US" sz="1600" kern="1200" dirty="0">
              <a:solidFill>
                <a:srgbClr val="010000"/>
              </a:solidFill>
              <a:latin typeface="Aptos Display" panose="020F0302020204030204"/>
            </a:rPr>
          </a:br>
          <a:r>
            <a:rPr lang="en-US" sz="1600" kern="1200" dirty="0"/>
            <a:t>Eliminates health risks from mercury exposure </a:t>
          </a:r>
        </a:p>
      </dsp:txBody>
      <dsp:txXfrm>
        <a:off x="5508648" y="999761"/>
        <a:ext cx="2462114" cy="1044533"/>
      </dsp:txXfrm>
    </dsp:sp>
    <dsp:sp modelId="{1B209983-C183-4B6C-9706-413E3CA59E43}">
      <dsp:nvSpPr>
        <dsp:cNvPr id="0" name=""/>
        <dsp:cNvSpPr/>
      </dsp:nvSpPr>
      <dsp:spPr>
        <a:xfrm>
          <a:off x="8399768" y="999761"/>
          <a:ext cx="1044533" cy="10445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1B4B12-DD6A-4775-84CA-37EDF5335DF6}">
      <dsp:nvSpPr>
        <dsp:cNvPr id="0" name=""/>
        <dsp:cNvSpPr/>
      </dsp:nvSpPr>
      <dsp:spPr>
        <a:xfrm>
          <a:off x="8619120" y="1219113"/>
          <a:ext cx="605829" cy="6058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5A6873-52BC-4E61-A1A3-CB13BAC24CA3}">
      <dsp:nvSpPr>
        <dsp:cNvPr id="0" name=""/>
        <dsp:cNvSpPr/>
      </dsp:nvSpPr>
      <dsp:spPr>
        <a:xfrm>
          <a:off x="9668130" y="999761"/>
          <a:ext cx="2462114" cy="104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rtl="0">
            <a:lnSpc>
              <a:spcPct val="100000"/>
            </a:lnSpc>
            <a:spcBef>
              <a:spcPct val="0"/>
            </a:spcBef>
            <a:spcAft>
              <a:spcPct val="35000"/>
            </a:spcAft>
            <a:buNone/>
          </a:pPr>
          <a:r>
            <a:rPr lang="en-US" sz="1600" b="1" kern="1200" dirty="0"/>
            <a:t>Economic Benefits</a:t>
          </a:r>
          <a:r>
            <a:rPr lang="en-US" sz="1600" kern="1200" dirty="0"/>
            <a:t>: </a:t>
          </a:r>
          <a:br>
            <a:rPr lang="en-US" sz="1600" kern="1200" dirty="0">
              <a:latin typeface="Aptos Display" panose="020F0302020204030204"/>
            </a:rPr>
          </a:br>
          <a:r>
            <a:rPr lang="en-US" sz="1600" kern="1200" dirty="0"/>
            <a:t>Fast ROI within two months, significant monthly profits </a:t>
          </a:r>
        </a:p>
      </dsp:txBody>
      <dsp:txXfrm>
        <a:off x="9668130" y="999761"/>
        <a:ext cx="2462114" cy="1044533"/>
      </dsp:txXfrm>
    </dsp:sp>
    <dsp:sp modelId="{03F65B6E-8908-4661-9C9D-CE956B0B8930}">
      <dsp:nvSpPr>
        <dsp:cNvPr id="0" name=""/>
        <dsp:cNvSpPr/>
      </dsp:nvSpPr>
      <dsp:spPr>
        <a:xfrm>
          <a:off x="80805" y="2881717"/>
          <a:ext cx="1044533" cy="10445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D4E5CE-9AAE-4207-B8F6-605B061CB632}">
      <dsp:nvSpPr>
        <dsp:cNvPr id="0" name=""/>
        <dsp:cNvSpPr/>
      </dsp:nvSpPr>
      <dsp:spPr>
        <a:xfrm>
          <a:off x="300157" y="3101069"/>
          <a:ext cx="605829" cy="60582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8F50B-1455-4678-BB62-BF6B67DA422F}">
      <dsp:nvSpPr>
        <dsp:cNvPr id="0" name=""/>
        <dsp:cNvSpPr/>
      </dsp:nvSpPr>
      <dsp:spPr>
        <a:xfrm>
          <a:off x="1349167" y="2881717"/>
          <a:ext cx="2462114" cy="104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rtl="0">
            <a:lnSpc>
              <a:spcPct val="100000"/>
            </a:lnSpc>
            <a:spcBef>
              <a:spcPct val="0"/>
            </a:spcBef>
            <a:spcAft>
              <a:spcPct val="35000"/>
            </a:spcAft>
            <a:buNone/>
          </a:pPr>
          <a:r>
            <a:rPr lang="en-US" sz="1600" b="1" kern="1200" dirty="0"/>
            <a:t>Gold Preservation</a:t>
          </a:r>
          <a:r>
            <a:rPr lang="en-US" sz="1600" b="0" kern="1200" dirty="0">
              <a:solidFill>
                <a:srgbClr val="0D0D0D"/>
              </a:solidFill>
            </a:rPr>
            <a:t>:</a:t>
          </a:r>
          <a:r>
            <a:rPr lang="en-US" sz="1600" b="0" kern="1200" dirty="0">
              <a:solidFill>
                <a:srgbClr val="0D0D0D"/>
              </a:solidFill>
              <a:latin typeface="Aptos Display" panose="020F0302020204030204"/>
            </a:rPr>
            <a:t> </a:t>
          </a:r>
          <a:br>
            <a:rPr lang="en-US" sz="1600" b="0" kern="1200" dirty="0">
              <a:solidFill>
                <a:srgbClr val="0D0D0D"/>
              </a:solidFill>
              <a:latin typeface="Aptos Display" panose="020F0302020204030204"/>
            </a:rPr>
          </a:br>
          <a:r>
            <a:rPr lang="en-US" sz="1600" b="0" kern="1200" dirty="0">
              <a:solidFill>
                <a:srgbClr val="0D0D0D"/>
              </a:solidFill>
              <a:latin typeface="Aptos Display" panose="020F0302020204030204"/>
            </a:rPr>
            <a:t>Device helps</a:t>
          </a:r>
          <a:r>
            <a:rPr lang="en-US" sz="1600" b="0" kern="1200" dirty="0">
              <a:solidFill>
                <a:srgbClr val="0D0D0D"/>
              </a:solidFill>
            </a:rPr>
            <a:t> miners retain their gold without loss during the burning process.</a:t>
          </a:r>
          <a:endParaRPr lang="en-US" sz="1600" b="0" kern="1200" dirty="0">
            <a:latin typeface="Aptos Display" panose="020F0302020204030204"/>
          </a:endParaRPr>
        </a:p>
      </dsp:txBody>
      <dsp:txXfrm>
        <a:off x="1349167" y="2881717"/>
        <a:ext cx="2462114" cy="1044533"/>
      </dsp:txXfrm>
    </dsp:sp>
    <dsp:sp modelId="{E1F85D77-1EC6-44DD-9D19-4A1F4EA5AA60}">
      <dsp:nvSpPr>
        <dsp:cNvPr id="0" name=""/>
        <dsp:cNvSpPr/>
      </dsp:nvSpPr>
      <dsp:spPr>
        <a:xfrm>
          <a:off x="4240286" y="2881717"/>
          <a:ext cx="1044533" cy="10445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6507EB-7F6C-4A65-9397-5E4E295C7868}">
      <dsp:nvSpPr>
        <dsp:cNvPr id="0" name=""/>
        <dsp:cNvSpPr/>
      </dsp:nvSpPr>
      <dsp:spPr>
        <a:xfrm>
          <a:off x="4459638" y="3101069"/>
          <a:ext cx="605829" cy="60582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5E1ECC-92BC-48FA-9FB4-40562423139F}">
      <dsp:nvSpPr>
        <dsp:cNvPr id="0" name=""/>
        <dsp:cNvSpPr/>
      </dsp:nvSpPr>
      <dsp:spPr>
        <a:xfrm>
          <a:off x="5508648" y="2881717"/>
          <a:ext cx="2462114" cy="104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b="1" kern="1200" dirty="0"/>
            <a:t>Environmental Protection</a:t>
          </a:r>
          <a:r>
            <a:rPr lang="en-US" sz="1600" kern="1200" dirty="0"/>
            <a:t>: Reduces mercury pollution </a:t>
          </a:r>
        </a:p>
      </dsp:txBody>
      <dsp:txXfrm>
        <a:off x="5508648" y="2881717"/>
        <a:ext cx="2462114" cy="1044533"/>
      </dsp:txXfrm>
    </dsp:sp>
    <dsp:sp modelId="{7AC5238A-A8B0-4F77-9719-4FAC71952D9A}">
      <dsp:nvSpPr>
        <dsp:cNvPr id="0" name=""/>
        <dsp:cNvSpPr/>
      </dsp:nvSpPr>
      <dsp:spPr>
        <a:xfrm>
          <a:off x="8399768" y="2881717"/>
          <a:ext cx="1044533" cy="10445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D990B3-9903-48CB-9332-C2C3F5A2C298}">
      <dsp:nvSpPr>
        <dsp:cNvPr id="0" name=""/>
        <dsp:cNvSpPr/>
      </dsp:nvSpPr>
      <dsp:spPr>
        <a:xfrm>
          <a:off x="8619120" y="3101069"/>
          <a:ext cx="605829" cy="60582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020375-2C05-449A-8E88-52189F61FACE}">
      <dsp:nvSpPr>
        <dsp:cNvPr id="0" name=""/>
        <dsp:cNvSpPr/>
      </dsp:nvSpPr>
      <dsp:spPr>
        <a:xfrm>
          <a:off x="9668130" y="2881717"/>
          <a:ext cx="2462114" cy="1044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rtl="0">
            <a:lnSpc>
              <a:spcPct val="100000"/>
            </a:lnSpc>
            <a:spcBef>
              <a:spcPct val="0"/>
            </a:spcBef>
            <a:spcAft>
              <a:spcPct val="35000"/>
            </a:spcAft>
            <a:buNone/>
          </a:pPr>
          <a:r>
            <a:rPr lang="en-US" sz="1600" b="1" kern="1200" dirty="0"/>
            <a:t>Efficiency</a:t>
          </a:r>
          <a:r>
            <a:rPr lang="en-US" sz="1600" kern="1200" dirty="0"/>
            <a:t>: </a:t>
          </a:r>
          <a:br>
            <a:rPr lang="en-US" sz="1600" kern="1200" dirty="0">
              <a:latin typeface="Aptos Display" panose="020F0302020204030204"/>
            </a:rPr>
          </a:br>
          <a:r>
            <a:rPr lang="en-US" sz="1600" kern="1200" dirty="0"/>
            <a:t>Faster and more complete gold extraction process </a:t>
          </a:r>
        </a:p>
      </dsp:txBody>
      <dsp:txXfrm>
        <a:off x="9668130" y="2881717"/>
        <a:ext cx="2462114" cy="10445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19B92-703C-4F99-8FF3-13AD2C624872}">
      <dsp:nvSpPr>
        <dsp:cNvPr id="0" name=""/>
        <dsp:cNvSpPr/>
      </dsp:nvSpPr>
      <dsp:spPr>
        <a:xfrm>
          <a:off x="1212569" y="98719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5FDDA2-2CF7-4682-A155-FC161EBF4587}">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rtl="0">
            <a:lnSpc>
              <a:spcPct val="100000"/>
            </a:lnSpc>
            <a:spcBef>
              <a:spcPct val="0"/>
            </a:spcBef>
            <a:spcAft>
              <a:spcPct val="35000"/>
            </a:spcAft>
            <a:buNone/>
          </a:pPr>
          <a:r>
            <a:rPr lang="en-US" sz="1500" kern="1200" dirty="0"/>
            <a:t>Financial profits </a:t>
          </a:r>
          <a:br>
            <a:rPr lang="en-US" sz="1500" kern="1200" dirty="0">
              <a:latin typeface="Aptos Display" panose="020F0302020204030204"/>
            </a:rPr>
          </a:br>
          <a:r>
            <a:rPr lang="en-US" sz="1500" kern="1200" dirty="0"/>
            <a:t>[exceptional - easy - fast] </a:t>
          </a:r>
        </a:p>
      </dsp:txBody>
      <dsp:txXfrm>
        <a:off x="417971" y="2644140"/>
        <a:ext cx="2889450" cy="720000"/>
      </dsp:txXfrm>
    </dsp:sp>
    <dsp:sp modelId="{1548575B-0944-4E49-BFE6-F36A73F66186}">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494784-D944-4199-A2CD-6EEF368FDB8F}">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rtl="0">
            <a:lnSpc>
              <a:spcPct val="100000"/>
            </a:lnSpc>
            <a:spcBef>
              <a:spcPct val="0"/>
            </a:spcBef>
            <a:spcAft>
              <a:spcPct val="35000"/>
            </a:spcAft>
            <a:buNone/>
          </a:pPr>
          <a:r>
            <a:rPr lang="en-US" sz="1500" kern="1200" dirty="0"/>
            <a:t>Recovering the capital within a period not exceeding two months</a:t>
          </a:r>
          <a:r>
            <a:rPr lang="en-US" sz="1500" kern="1200" dirty="0">
              <a:latin typeface="Aptos Display" panose="020F0302020204030204"/>
            </a:rPr>
            <a:t> </a:t>
          </a:r>
          <a:endParaRPr lang="en-US" sz="1500" kern="1200" dirty="0"/>
        </a:p>
      </dsp:txBody>
      <dsp:txXfrm>
        <a:off x="3813075" y="2644140"/>
        <a:ext cx="2889450" cy="720000"/>
      </dsp:txXfrm>
    </dsp:sp>
    <dsp:sp modelId="{F466CAB3-C308-4A2C-A73E-DB14CB52F98D}">
      <dsp:nvSpPr>
        <dsp:cNvPr id="0" name=""/>
        <dsp:cNvSpPr/>
      </dsp:nvSpPr>
      <dsp:spPr>
        <a:xfrm>
          <a:off x="8002777" y="98719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C2870C-CB88-4906-BC7E-36AB115321C2}">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Daily and feasible profits of more than $ 200 per day at least</a:t>
          </a:r>
        </a:p>
      </dsp:txBody>
      <dsp:txXfrm>
        <a:off x="7208178" y="2644140"/>
        <a:ext cx="28894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C7AD2-5AC1-4CF3-B070-EA0DE9168AF0}">
      <dsp:nvSpPr>
        <dsp:cNvPr id="0" name=""/>
        <dsp:cNvSpPr/>
      </dsp:nvSpPr>
      <dsp:spPr>
        <a:xfrm>
          <a:off x="114838" y="520211"/>
          <a:ext cx="1285594" cy="128559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94C041-AB0A-4873-9DD7-EDBB28630FE4}">
      <dsp:nvSpPr>
        <dsp:cNvPr id="0" name=""/>
        <dsp:cNvSpPr/>
      </dsp:nvSpPr>
      <dsp:spPr>
        <a:xfrm>
          <a:off x="384813" y="790185"/>
          <a:ext cx="745644" cy="745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4A3FEE-07D1-49B3-AB25-20B1B897213B}">
      <dsp:nvSpPr>
        <dsp:cNvPr id="0" name=""/>
        <dsp:cNvSpPr/>
      </dsp:nvSpPr>
      <dsp:spPr>
        <a:xfrm>
          <a:off x="1675917" y="520211"/>
          <a:ext cx="3030329" cy="128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rtl="0">
            <a:lnSpc>
              <a:spcPct val="100000"/>
            </a:lnSpc>
            <a:spcBef>
              <a:spcPct val="0"/>
            </a:spcBef>
            <a:spcAft>
              <a:spcPct val="35000"/>
            </a:spcAft>
            <a:buNone/>
          </a:pPr>
          <a:r>
            <a:rPr lang="en-US" sz="2400" b="1" kern="1200" dirty="0"/>
            <a:t>Device Cost</a:t>
          </a:r>
          <a:r>
            <a:rPr lang="en-US" sz="2400" kern="1200" dirty="0"/>
            <a:t>: </a:t>
          </a:r>
          <a:br>
            <a:rPr lang="en-US" sz="2400" kern="1200" dirty="0">
              <a:latin typeface="Aptos Display" panose="020F0302020204030204"/>
            </a:rPr>
          </a:br>
          <a:r>
            <a:rPr lang="en-US" sz="2400" kern="1200" dirty="0"/>
            <a:t>$</a:t>
          </a:r>
          <a:r>
            <a:rPr lang="en-US" sz="2400" kern="1200" dirty="0">
              <a:latin typeface="Aptos Display" panose="020F0302020204030204"/>
            </a:rPr>
            <a:t>6500</a:t>
          </a:r>
          <a:endParaRPr lang="en-US" sz="2400" kern="1200" dirty="0"/>
        </a:p>
      </dsp:txBody>
      <dsp:txXfrm>
        <a:off x="1675917" y="520211"/>
        <a:ext cx="3030329" cy="1285594"/>
      </dsp:txXfrm>
    </dsp:sp>
    <dsp:sp modelId="{A7CD6E1A-9907-416A-B040-9DFB287785FD}">
      <dsp:nvSpPr>
        <dsp:cNvPr id="0" name=""/>
        <dsp:cNvSpPr/>
      </dsp:nvSpPr>
      <dsp:spPr>
        <a:xfrm>
          <a:off x="5234258" y="520211"/>
          <a:ext cx="1285594" cy="128559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431C25-C0A8-4378-92E7-20B14ABC5358}">
      <dsp:nvSpPr>
        <dsp:cNvPr id="0" name=""/>
        <dsp:cNvSpPr/>
      </dsp:nvSpPr>
      <dsp:spPr>
        <a:xfrm>
          <a:off x="5504233" y="790185"/>
          <a:ext cx="745644" cy="745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A82D0A-E140-4D87-A2F0-404280054A71}">
      <dsp:nvSpPr>
        <dsp:cNvPr id="0" name=""/>
        <dsp:cNvSpPr/>
      </dsp:nvSpPr>
      <dsp:spPr>
        <a:xfrm>
          <a:off x="6795337" y="520211"/>
          <a:ext cx="3030329" cy="128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rtl="0">
            <a:lnSpc>
              <a:spcPct val="100000"/>
            </a:lnSpc>
            <a:spcBef>
              <a:spcPct val="0"/>
            </a:spcBef>
            <a:spcAft>
              <a:spcPct val="35000"/>
            </a:spcAft>
            <a:buNone/>
          </a:pPr>
          <a:r>
            <a:rPr lang="en-US" sz="2400" b="1" kern="1200" dirty="0"/>
            <a:t>Monthly Profits</a:t>
          </a:r>
          <a:r>
            <a:rPr lang="en-US" sz="2400" kern="1200" dirty="0"/>
            <a:t>: </a:t>
          </a:r>
          <a:br>
            <a:rPr lang="en-US" sz="2400" kern="1200" dirty="0">
              <a:latin typeface="Aptos Display" panose="020F0302020204030204"/>
            </a:rPr>
          </a:br>
          <a:r>
            <a:rPr lang="en-US" sz="2400" kern="1200" dirty="0"/>
            <a:t>$2000 - $4000 </a:t>
          </a:r>
        </a:p>
      </dsp:txBody>
      <dsp:txXfrm>
        <a:off x="6795337" y="520211"/>
        <a:ext cx="3030329" cy="1285594"/>
      </dsp:txXfrm>
    </dsp:sp>
    <dsp:sp modelId="{9C8870C1-6CE3-457A-9A87-FED5E8764FC8}">
      <dsp:nvSpPr>
        <dsp:cNvPr id="0" name=""/>
        <dsp:cNvSpPr/>
      </dsp:nvSpPr>
      <dsp:spPr>
        <a:xfrm>
          <a:off x="114838" y="2545532"/>
          <a:ext cx="1285594" cy="128559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39A85-E686-4ECE-BFB6-894EE4BFF368}">
      <dsp:nvSpPr>
        <dsp:cNvPr id="0" name=""/>
        <dsp:cNvSpPr/>
      </dsp:nvSpPr>
      <dsp:spPr>
        <a:xfrm>
          <a:off x="384813" y="2815507"/>
          <a:ext cx="745644" cy="745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D2C6E2-080C-4B3E-8033-4D2B8832E7AA}">
      <dsp:nvSpPr>
        <dsp:cNvPr id="0" name=""/>
        <dsp:cNvSpPr/>
      </dsp:nvSpPr>
      <dsp:spPr>
        <a:xfrm>
          <a:off x="1675917" y="2545532"/>
          <a:ext cx="3030329" cy="128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rtl="0">
            <a:lnSpc>
              <a:spcPct val="100000"/>
            </a:lnSpc>
            <a:spcBef>
              <a:spcPct val="0"/>
            </a:spcBef>
            <a:spcAft>
              <a:spcPct val="35000"/>
            </a:spcAft>
            <a:buNone/>
          </a:pPr>
          <a:r>
            <a:rPr lang="en-US" sz="2400" b="1" kern="1200" dirty="0"/>
            <a:t>ROI Timeline</a:t>
          </a:r>
          <a:r>
            <a:rPr lang="en-US" sz="2400" kern="1200" dirty="0"/>
            <a:t>: </a:t>
          </a:r>
          <a:br>
            <a:rPr lang="en-US" sz="2400" kern="1200" dirty="0">
              <a:latin typeface="Aptos Display" panose="020F0302020204030204"/>
            </a:rPr>
          </a:br>
          <a:r>
            <a:rPr lang="en-US" sz="2400" kern="1200" dirty="0"/>
            <a:t>Within 2 months </a:t>
          </a:r>
        </a:p>
      </dsp:txBody>
      <dsp:txXfrm>
        <a:off x="1675917" y="2545532"/>
        <a:ext cx="3030329" cy="1285594"/>
      </dsp:txXfrm>
    </dsp:sp>
    <dsp:sp modelId="{E2526C46-03FA-473F-B6B2-A52B58279911}">
      <dsp:nvSpPr>
        <dsp:cNvPr id="0" name=""/>
        <dsp:cNvSpPr/>
      </dsp:nvSpPr>
      <dsp:spPr>
        <a:xfrm>
          <a:off x="5234258" y="2545532"/>
          <a:ext cx="1285594" cy="128559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A95E3F-84B3-40CD-A187-1F4EE0AF0036}">
      <dsp:nvSpPr>
        <dsp:cNvPr id="0" name=""/>
        <dsp:cNvSpPr/>
      </dsp:nvSpPr>
      <dsp:spPr>
        <a:xfrm>
          <a:off x="5504233" y="2815507"/>
          <a:ext cx="745644" cy="745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6070B2-2279-431C-B24A-66062F933747}">
      <dsp:nvSpPr>
        <dsp:cNvPr id="0" name=""/>
        <dsp:cNvSpPr/>
      </dsp:nvSpPr>
      <dsp:spPr>
        <a:xfrm>
          <a:off x="6795337" y="2545532"/>
          <a:ext cx="3030329" cy="128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rtl="0">
            <a:lnSpc>
              <a:spcPct val="100000"/>
            </a:lnSpc>
            <a:spcBef>
              <a:spcPct val="0"/>
            </a:spcBef>
            <a:spcAft>
              <a:spcPct val="35000"/>
            </a:spcAft>
            <a:buNone/>
          </a:pPr>
          <a:r>
            <a:rPr lang="en-US" sz="2400" b="1" kern="1200" dirty="0"/>
            <a:t>Long-Term Benefits</a:t>
          </a:r>
          <a:r>
            <a:rPr lang="en-US" sz="2400" kern="1200" dirty="0"/>
            <a:t>: </a:t>
          </a:r>
          <a:br>
            <a:rPr lang="en-US" sz="2400" kern="1200" dirty="0">
              <a:latin typeface="Aptos Display" panose="020F0302020204030204"/>
            </a:rPr>
          </a:br>
          <a:r>
            <a:rPr lang="en-US" sz="2400" kern="1200" dirty="0"/>
            <a:t>Continuous pure profit generation </a:t>
          </a:r>
        </a:p>
      </dsp:txBody>
      <dsp:txXfrm>
        <a:off x="6795337" y="2545532"/>
        <a:ext cx="3030329" cy="12855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5F02A-6F89-4AD2-9A25-5CFCC3FD2444}">
      <dsp:nvSpPr>
        <dsp:cNvPr id="0" name=""/>
        <dsp:cNvSpPr/>
      </dsp:nvSpPr>
      <dsp:spPr>
        <a:xfrm>
          <a:off x="3412" y="2365969"/>
          <a:ext cx="2436252" cy="1547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EBA57B-565C-4206-B6C2-794C343305C2}">
      <dsp:nvSpPr>
        <dsp:cNvPr id="0" name=""/>
        <dsp:cNvSpPr/>
      </dsp:nvSpPr>
      <dsp:spPr>
        <a:xfrm>
          <a:off x="274106" y="2623128"/>
          <a:ext cx="2436252" cy="1547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Target Markets</a:t>
          </a:r>
          <a:r>
            <a:rPr lang="en-US" sz="1800" kern="1200" dirty="0"/>
            <a:t>: </a:t>
          </a:r>
          <a:br>
            <a:rPr lang="en-US" sz="1800" kern="1200" dirty="0">
              <a:latin typeface="Aptos Display" panose="020F0302020204030204"/>
            </a:rPr>
          </a:br>
          <a:r>
            <a:rPr lang="en-US" sz="1800" kern="1200" dirty="0"/>
            <a:t>More than 250 markets spread in more than 36 around the world</a:t>
          </a:r>
        </a:p>
      </dsp:txBody>
      <dsp:txXfrm>
        <a:off x="319417" y="2668439"/>
        <a:ext cx="2345630" cy="1456398"/>
      </dsp:txXfrm>
    </dsp:sp>
    <dsp:sp modelId="{2902AE82-DFAB-4383-A5DE-F496AAAE1D07}">
      <dsp:nvSpPr>
        <dsp:cNvPr id="0" name=""/>
        <dsp:cNvSpPr/>
      </dsp:nvSpPr>
      <dsp:spPr>
        <a:xfrm>
          <a:off x="2981053" y="2365969"/>
          <a:ext cx="2436252" cy="1547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129ECC-202F-41F7-B55D-EA02D3474F9A}">
      <dsp:nvSpPr>
        <dsp:cNvPr id="0" name=""/>
        <dsp:cNvSpPr/>
      </dsp:nvSpPr>
      <dsp:spPr>
        <a:xfrm>
          <a:off x="3251748" y="2623128"/>
          <a:ext cx="2436252" cy="1547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Marketing Strategy</a:t>
          </a:r>
          <a:r>
            <a:rPr lang="en-US" sz="1800" kern="1200" dirty="0"/>
            <a:t>: Highlight safety</a:t>
          </a:r>
          <a:r>
            <a:rPr lang="en-US" sz="1800" kern="1200" dirty="0">
              <a:latin typeface="Aptos Display" panose="020F0302020204030204"/>
            </a:rPr>
            <a:t> &amp;</a:t>
          </a:r>
          <a:r>
            <a:rPr lang="en-US" sz="1800" kern="1200" dirty="0"/>
            <a:t> economic benefits </a:t>
          </a:r>
        </a:p>
      </dsp:txBody>
      <dsp:txXfrm>
        <a:off x="3297059" y="2668439"/>
        <a:ext cx="2345630" cy="1456398"/>
      </dsp:txXfrm>
    </dsp:sp>
    <dsp:sp modelId="{B7EEB94A-1FA7-4916-BADC-66C35D908A4B}">
      <dsp:nvSpPr>
        <dsp:cNvPr id="0" name=""/>
        <dsp:cNvSpPr/>
      </dsp:nvSpPr>
      <dsp:spPr>
        <a:xfrm>
          <a:off x="5958694" y="2365969"/>
          <a:ext cx="2436252" cy="1547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2D199F-743C-4E3F-BA11-BB69C93553FE}">
      <dsp:nvSpPr>
        <dsp:cNvPr id="0" name=""/>
        <dsp:cNvSpPr/>
      </dsp:nvSpPr>
      <dsp:spPr>
        <a:xfrm>
          <a:off x="6229389" y="2623128"/>
          <a:ext cx="2436252" cy="1547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Sales Strategy</a:t>
          </a:r>
          <a:r>
            <a:rPr lang="en-US" sz="1800" kern="1200" dirty="0"/>
            <a:t>: </a:t>
          </a:r>
          <a:br>
            <a:rPr lang="en-US" sz="1800" kern="1200" dirty="0">
              <a:latin typeface="Aptos Display" panose="020F0302020204030204"/>
            </a:rPr>
          </a:br>
          <a:r>
            <a:rPr lang="en-US" sz="1800" kern="1200" dirty="0"/>
            <a:t>Direct sales </a:t>
          </a:r>
          <a:r>
            <a:rPr lang="en-US" sz="1800" kern="1200" dirty="0">
              <a:latin typeface="Aptos Display" panose="020F0302020204030204"/>
            </a:rPr>
            <a:t>&amp; </a:t>
          </a:r>
          <a:r>
            <a:rPr lang="en-US" sz="1800" kern="1200" dirty="0"/>
            <a:t>partnerships with local mining companies </a:t>
          </a:r>
        </a:p>
      </dsp:txBody>
      <dsp:txXfrm>
        <a:off x="6274700" y="2668439"/>
        <a:ext cx="2345630" cy="1456398"/>
      </dsp:txXfrm>
    </dsp:sp>
    <dsp:sp modelId="{C5363359-BA12-45BD-86A8-BFEF160A46A6}">
      <dsp:nvSpPr>
        <dsp:cNvPr id="0" name=""/>
        <dsp:cNvSpPr/>
      </dsp:nvSpPr>
      <dsp:spPr>
        <a:xfrm>
          <a:off x="8936336" y="2365969"/>
          <a:ext cx="2436252" cy="1547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7674E0-680A-49B1-80D8-BE2EC939CA73}">
      <dsp:nvSpPr>
        <dsp:cNvPr id="0" name=""/>
        <dsp:cNvSpPr/>
      </dsp:nvSpPr>
      <dsp:spPr>
        <a:xfrm>
          <a:off x="9207030" y="2623128"/>
          <a:ext cx="2436252" cy="1547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Customer Acquisition</a:t>
          </a:r>
          <a:r>
            <a:rPr lang="en-US" sz="1800" kern="1200" dirty="0"/>
            <a:t>: Demonstrations, </a:t>
          </a:r>
          <a:r>
            <a:rPr lang="en-US" sz="1800" kern="1200" dirty="0">
              <a:latin typeface="Aptos Display" panose="020F0302020204030204"/>
            </a:rPr>
            <a:t>workshop</a:t>
          </a:r>
          <a:r>
            <a:rPr lang="en-US" sz="1800" kern="1200" dirty="0"/>
            <a:t>,</a:t>
          </a:r>
          <a:r>
            <a:rPr lang="en-US" sz="1800" kern="1200" dirty="0">
              <a:latin typeface="Aptos Display" panose="020F0302020204030204"/>
            </a:rPr>
            <a:t> promotional</a:t>
          </a:r>
          <a:r>
            <a:rPr lang="en-US" sz="1800" kern="1200" dirty="0"/>
            <a:t> campaigns </a:t>
          </a:r>
        </a:p>
      </dsp:txBody>
      <dsp:txXfrm>
        <a:off x="9252341" y="2668439"/>
        <a:ext cx="2345630" cy="14563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A6B2C-AFCA-4362-B42B-397EBF3064B9}">
      <dsp:nvSpPr>
        <dsp:cNvPr id="0" name=""/>
        <dsp:cNvSpPr/>
      </dsp:nvSpPr>
      <dsp:spPr>
        <a:xfrm>
          <a:off x="180648" y="528010"/>
          <a:ext cx="1319560" cy="131956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602711-8B89-4B5C-9916-064488726F9B}">
      <dsp:nvSpPr>
        <dsp:cNvPr id="0" name=""/>
        <dsp:cNvSpPr/>
      </dsp:nvSpPr>
      <dsp:spPr>
        <a:xfrm>
          <a:off x="457756" y="805117"/>
          <a:ext cx="765345" cy="7653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7D1A1A-F538-485E-A5AA-49C768E602B0}">
      <dsp:nvSpPr>
        <dsp:cNvPr id="0" name=""/>
        <dsp:cNvSpPr/>
      </dsp:nvSpPr>
      <dsp:spPr>
        <a:xfrm>
          <a:off x="1782972" y="528010"/>
          <a:ext cx="3110393" cy="1319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Increased Gold Purity</a:t>
          </a:r>
          <a:r>
            <a:rPr lang="en-US" sz="2400" kern="1200" dirty="0"/>
            <a:t>: Higher market value for gold </a:t>
          </a:r>
        </a:p>
      </dsp:txBody>
      <dsp:txXfrm>
        <a:off x="1782972" y="528010"/>
        <a:ext cx="3110393" cy="1319560"/>
      </dsp:txXfrm>
    </dsp:sp>
    <dsp:sp modelId="{9013560D-8D13-41A7-8972-670E13692A34}">
      <dsp:nvSpPr>
        <dsp:cNvPr id="0" name=""/>
        <dsp:cNvSpPr/>
      </dsp:nvSpPr>
      <dsp:spPr>
        <a:xfrm>
          <a:off x="5435328" y="528010"/>
          <a:ext cx="1319560" cy="131956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F656FC-F0EC-4462-81B9-2319A5A63C4F}">
      <dsp:nvSpPr>
        <dsp:cNvPr id="0" name=""/>
        <dsp:cNvSpPr/>
      </dsp:nvSpPr>
      <dsp:spPr>
        <a:xfrm>
          <a:off x="5712435" y="805117"/>
          <a:ext cx="765345" cy="7653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1F5510-8164-4F6E-9574-6B1BFA0ABECE}">
      <dsp:nvSpPr>
        <dsp:cNvPr id="0" name=""/>
        <dsp:cNvSpPr/>
      </dsp:nvSpPr>
      <dsp:spPr>
        <a:xfrm>
          <a:off x="7037651" y="528010"/>
          <a:ext cx="3110393" cy="1319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rtl="0">
            <a:lnSpc>
              <a:spcPct val="100000"/>
            </a:lnSpc>
            <a:spcBef>
              <a:spcPct val="0"/>
            </a:spcBef>
            <a:spcAft>
              <a:spcPct val="35000"/>
            </a:spcAft>
            <a:buNone/>
          </a:pPr>
          <a:r>
            <a:rPr lang="en-US" sz="2400" b="1" kern="1200" dirty="0"/>
            <a:t>Environmental Impact</a:t>
          </a:r>
          <a:r>
            <a:rPr lang="en-US" sz="2400" kern="1200" dirty="0"/>
            <a:t>: </a:t>
          </a:r>
          <a:br>
            <a:rPr lang="en-US" sz="2400" kern="1200" dirty="0">
              <a:latin typeface="Aptos Display" panose="020F0302020204030204"/>
            </a:rPr>
          </a:br>
          <a:r>
            <a:rPr lang="en-US" sz="2400" kern="1200" dirty="0"/>
            <a:t>Reduced pollution </a:t>
          </a:r>
        </a:p>
      </dsp:txBody>
      <dsp:txXfrm>
        <a:off x="7037651" y="528010"/>
        <a:ext cx="3110393" cy="1319560"/>
      </dsp:txXfrm>
    </dsp:sp>
    <dsp:sp modelId="{95032AF5-B6F6-41C8-B7C9-0DAA342410BF}">
      <dsp:nvSpPr>
        <dsp:cNvPr id="0" name=""/>
        <dsp:cNvSpPr/>
      </dsp:nvSpPr>
      <dsp:spPr>
        <a:xfrm>
          <a:off x="180648" y="2604407"/>
          <a:ext cx="1319560" cy="131956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015626-63C0-44B8-9450-F0BF897578A4}">
      <dsp:nvSpPr>
        <dsp:cNvPr id="0" name=""/>
        <dsp:cNvSpPr/>
      </dsp:nvSpPr>
      <dsp:spPr>
        <a:xfrm>
          <a:off x="457756" y="2881514"/>
          <a:ext cx="765345" cy="7653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EAAA08-8364-4FDB-9606-3D28E61D468A}">
      <dsp:nvSpPr>
        <dsp:cNvPr id="0" name=""/>
        <dsp:cNvSpPr/>
      </dsp:nvSpPr>
      <dsp:spPr>
        <a:xfrm>
          <a:off x="1782972" y="2604407"/>
          <a:ext cx="3110393" cy="1319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t>Healthier Conditions</a:t>
          </a:r>
          <a:r>
            <a:rPr lang="en-US" sz="2400" kern="1200" dirty="0"/>
            <a:t>: Safer working environment </a:t>
          </a:r>
        </a:p>
      </dsp:txBody>
      <dsp:txXfrm>
        <a:off x="1782972" y="2604407"/>
        <a:ext cx="3110393" cy="1319560"/>
      </dsp:txXfrm>
    </dsp:sp>
    <dsp:sp modelId="{3E3614E9-9CBA-4307-9B35-9F9ABBB9EF07}">
      <dsp:nvSpPr>
        <dsp:cNvPr id="0" name=""/>
        <dsp:cNvSpPr/>
      </dsp:nvSpPr>
      <dsp:spPr>
        <a:xfrm>
          <a:off x="5435328" y="2604407"/>
          <a:ext cx="1319560" cy="131956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E1C5B5-1EA2-4CA4-A119-060E08537A35}">
      <dsp:nvSpPr>
        <dsp:cNvPr id="0" name=""/>
        <dsp:cNvSpPr/>
      </dsp:nvSpPr>
      <dsp:spPr>
        <a:xfrm>
          <a:off x="5712435" y="2881514"/>
          <a:ext cx="765345" cy="7653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493AED-080A-4768-8900-BB62226FF064}">
      <dsp:nvSpPr>
        <dsp:cNvPr id="0" name=""/>
        <dsp:cNvSpPr/>
      </dsp:nvSpPr>
      <dsp:spPr>
        <a:xfrm>
          <a:off x="7037651" y="2604407"/>
          <a:ext cx="3110393" cy="1319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rtl="0">
            <a:lnSpc>
              <a:spcPct val="100000"/>
            </a:lnSpc>
            <a:spcBef>
              <a:spcPct val="0"/>
            </a:spcBef>
            <a:spcAft>
              <a:spcPct val="35000"/>
            </a:spcAft>
            <a:buNone/>
          </a:pPr>
          <a:r>
            <a:rPr lang="en-US" sz="2400" b="1" kern="1200" dirty="0"/>
            <a:t>Cost Savings</a:t>
          </a:r>
          <a:r>
            <a:rPr lang="en-US" sz="2400" kern="1200" dirty="0"/>
            <a:t>: </a:t>
          </a:r>
          <a:br>
            <a:rPr lang="en-US" sz="2400" kern="1200" dirty="0">
              <a:latin typeface="Aptos Display" panose="020F0302020204030204"/>
            </a:rPr>
          </a:br>
          <a:r>
            <a:rPr lang="en-US" sz="2400" kern="1200" dirty="0"/>
            <a:t>Reduced need for coal and mercury </a:t>
          </a:r>
        </a:p>
      </dsp:txBody>
      <dsp:txXfrm>
        <a:off x="7037651" y="2604407"/>
        <a:ext cx="3110393" cy="13195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1ADC2C-B07B-45E3-BD59-EF495C23721D}">
      <dsp:nvSpPr>
        <dsp:cNvPr id="0" name=""/>
        <dsp:cNvSpPr/>
      </dsp:nvSpPr>
      <dsp:spPr>
        <a:xfrm>
          <a:off x="459803" y="545546"/>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826E45-E340-44CE-97C9-605ED38AFD83}">
      <dsp:nvSpPr>
        <dsp:cNvPr id="0" name=""/>
        <dsp:cNvSpPr/>
      </dsp:nvSpPr>
      <dsp:spPr>
        <a:xfrm>
          <a:off x="657524" y="743267"/>
          <a:ext cx="546086" cy="5460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46D3BC-2486-46DC-AAAA-E6FE11269170}">
      <dsp:nvSpPr>
        <dsp:cNvPr id="0" name=""/>
        <dsp:cNvSpPr/>
      </dsp:nvSpPr>
      <dsp:spPr>
        <a:xfrm>
          <a:off x="1603087" y="545546"/>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Exceptional Profits</a:t>
          </a:r>
          <a:r>
            <a:rPr lang="en-US" sz="1100" kern="1200"/>
            <a:t>: The project offers extraordinary returns, allowing for the recovery of capital in a record time.</a:t>
          </a:r>
        </a:p>
      </dsp:txBody>
      <dsp:txXfrm>
        <a:off x="1603087" y="545546"/>
        <a:ext cx="2219316" cy="941528"/>
      </dsp:txXfrm>
    </dsp:sp>
    <dsp:sp modelId="{FD29A304-D1A4-4BE9-BC86-D7284E70969F}">
      <dsp:nvSpPr>
        <dsp:cNvPr id="0" name=""/>
        <dsp:cNvSpPr/>
      </dsp:nvSpPr>
      <dsp:spPr>
        <a:xfrm>
          <a:off x="4209103" y="545546"/>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065566-B200-46D3-984F-6F77116CA53F}">
      <dsp:nvSpPr>
        <dsp:cNvPr id="0" name=""/>
        <dsp:cNvSpPr/>
      </dsp:nvSpPr>
      <dsp:spPr>
        <a:xfrm>
          <a:off x="4406823" y="743267"/>
          <a:ext cx="546086" cy="5460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92968F-B972-4ECE-807B-C84F73EAA79D}">
      <dsp:nvSpPr>
        <dsp:cNvPr id="0" name=""/>
        <dsp:cNvSpPr/>
      </dsp:nvSpPr>
      <dsp:spPr>
        <a:xfrm>
          <a:off x="5352387" y="545546"/>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Innovative Technology</a:t>
          </a:r>
          <a:r>
            <a:rPr lang="en-US" sz="1100" kern="1200"/>
            <a:t>: Utilizes entirely new technology in mining markets, protected by an international patent.</a:t>
          </a:r>
        </a:p>
      </dsp:txBody>
      <dsp:txXfrm>
        <a:off x="5352387" y="545546"/>
        <a:ext cx="2219316" cy="941528"/>
      </dsp:txXfrm>
    </dsp:sp>
    <dsp:sp modelId="{AE6590F4-65DA-4C39-9DB0-1B4BAC0D6315}">
      <dsp:nvSpPr>
        <dsp:cNvPr id="0" name=""/>
        <dsp:cNvSpPr/>
      </dsp:nvSpPr>
      <dsp:spPr>
        <a:xfrm>
          <a:off x="7958403" y="545546"/>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E6AE79-D797-4177-881A-FC758031EEFA}">
      <dsp:nvSpPr>
        <dsp:cNvPr id="0" name=""/>
        <dsp:cNvSpPr/>
      </dsp:nvSpPr>
      <dsp:spPr>
        <a:xfrm>
          <a:off x="8156123" y="743267"/>
          <a:ext cx="546086" cy="5460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60D68A-0317-4201-BBA3-3F31F8EEE8B3}">
      <dsp:nvSpPr>
        <dsp:cNvPr id="0" name=""/>
        <dsp:cNvSpPr/>
      </dsp:nvSpPr>
      <dsp:spPr>
        <a:xfrm>
          <a:off x="9101687" y="545546"/>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Scalability</a:t>
          </a:r>
          <a:r>
            <a:rPr lang="en-US" sz="1100" kern="1200"/>
            <a:t>: The project can be replicated and applied in various contexts.</a:t>
          </a:r>
        </a:p>
      </dsp:txBody>
      <dsp:txXfrm>
        <a:off x="9101687" y="545546"/>
        <a:ext cx="2219316" cy="941528"/>
      </dsp:txXfrm>
    </dsp:sp>
    <dsp:sp modelId="{95A5FA75-6934-423C-A5F4-F6283D22B2F1}">
      <dsp:nvSpPr>
        <dsp:cNvPr id="0" name=""/>
        <dsp:cNvSpPr/>
      </dsp:nvSpPr>
      <dsp:spPr>
        <a:xfrm>
          <a:off x="459803" y="2495658"/>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F09457-F053-449A-9DF7-EAA9C2830C10}">
      <dsp:nvSpPr>
        <dsp:cNvPr id="0" name=""/>
        <dsp:cNvSpPr/>
      </dsp:nvSpPr>
      <dsp:spPr>
        <a:xfrm>
          <a:off x="657524" y="2693379"/>
          <a:ext cx="546086" cy="5460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C1FD93-FD6E-4799-9FE4-2625310F096C}">
      <dsp:nvSpPr>
        <dsp:cNvPr id="0" name=""/>
        <dsp:cNvSpPr/>
      </dsp:nvSpPr>
      <dsp:spPr>
        <a:xfrm>
          <a:off x="1603087" y="2495658"/>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Wide Approval</a:t>
          </a:r>
          <a:r>
            <a:rPr lang="en-US" sz="1100" kern="1200"/>
            <a:t>: It has been well-received by all segments of those interested in the mining field.</a:t>
          </a:r>
        </a:p>
      </dsp:txBody>
      <dsp:txXfrm>
        <a:off x="1603087" y="2495658"/>
        <a:ext cx="2219316" cy="941528"/>
      </dsp:txXfrm>
    </dsp:sp>
    <dsp:sp modelId="{BA5E4D75-991C-4F61-B2FD-92F5B0B64EAE}">
      <dsp:nvSpPr>
        <dsp:cNvPr id="0" name=""/>
        <dsp:cNvSpPr/>
      </dsp:nvSpPr>
      <dsp:spPr>
        <a:xfrm>
          <a:off x="4209103" y="2495658"/>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20915F-6394-414A-8CCC-22A0A337500C}">
      <dsp:nvSpPr>
        <dsp:cNvPr id="0" name=""/>
        <dsp:cNvSpPr/>
      </dsp:nvSpPr>
      <dsp:spPr>
        <a:xfrm>
          <a:off x="4406823" y="2693379"/>
          <a:ext cx="546086" cy="54608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6F2BD6-F95A-409E-9FF9-0AB2FF7B3460}">
      <dsp:nvSpPr>
        <dsp:cNvPr id="0" name=""/>
        <dsp:cNvSpPr/>
      </dsp:nvSpPr>
      <dsp:spPr>
        <a:xfrm>
          <a:off x="5352387" y="2495658"/>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Proven Implementation</a:t>
          </a:r>
          <a:r>
            <a:rPr lang="en-US" sz="1100" kern="1200"/>
            <a:t>: The project is already operational in the largest traditional mining markets in a country renowned for its traditional gold mining.</a:t>
          </a:r>
        </a:p>
      </dsp:txBody>
      <dsp:txXfrm>
        <a:off x="5352387" y="2495658"/>
        <a:ext cx="2219316" cy="941528"/>
      </dsp:txXfrm>
    </dsp:sp>
    <dsp:sp modelId="{486365AE-B5ED-46C3-9AB5-AA8DA28EEAD0}">
      <dsp:nvSpPr>
        <dsp:cNvPr id="0" name=""/>
        <dsp:cNvSpPr/>
      </dsp:nvSpPr>
      <dsp:spPr>
        <a:xfrm>
          <a:off x="7958403" y="2495658"/>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08E1D8-ABF1-4686-BCEF-DBABDBA5CA95}">
      <dsp:nvSpPr>
        <dsp:cNvPr id="0" name=""/>
        <dsp:cNvSpPr/>
      </dsp:nvSpPr>
      <dsp:spPr>
        <a:xfrm>
          <a:off x="8156123" y="2693379"/>
          <a:ext cx="546086" cy="54608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EBD454-7982-4EAB-B8C0-1C454BE6D149}">
      <dsp:nvSpPr>
        <dsp:cNvPr id="0" name=""/>
        <dsp:cNvSpPr/>
      </dsp:nvSpPr>
      <dsp:spPr>
        <a:xfrm>
          <a:off x="9101687" y="2495658"/>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Flexibility and Opportunity</a:t>
          </a:r>
          <a:r>
            <a:rPr lang="en-US" sz="1100" kern="1200"/>
            <a:t>: The project has the capability to maneuver and seize valuable opportunities by relocating to the most productive mining markets within a single day, ensuring continuous profit growth and avoiding periods of stagnation.</a:t>
          </a:r>
        </a:p>
      </dsp:txBody>
      <dsp:txXfrm>
        <a:off x="9101687" y="2495658"/>
        <a:ext cx="2219316" cy="941528"/>
      </dsp:txXfrm>
    </dsp:sp>
    <dsp:sp modelId="{03CABFDE-DBE8-4EE7-82CA-19442BEE3709}">
      <dsp:nvSpPr>
        <dsp:cNvPr id="0" name=""/>
        <dsp:cNvSpPr/>
      </dsp:nvSpPr>
      <dsp:spPr>
        <a:xfrm>
          <a:off x="459803" y="4445770"/>
          <a:ext cx="941528" cy="94152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FE1D4C-108C-403D-9FD1-22CA6F1EE7F6}">
      <dsp:nvSpPr>
        <dsp:cNvPr id="0" name=""/>
        <dsp:cNvSpPr/>
      </dsp:nvSpPr>
      <dsp:spPr>
        <a:xfrm>
          <a:off x="657524" y="4643491"/>
          <a:ext cx="546086" cy="54608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66527-5359-4C44-9678-322058B679CD}">
      <dsp:nvSpPr>
        <dsp:cNvPr id="0" name=""/>
        <dsp:cNvSpPr/>
      </dsp:nvSpPr>
      <dsp:spPr>
        <a:xfrm>
          <a:off x="1603087" y="4445770"/>
          <a:ext cx="2219316" cy="941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b="1" kern="1200"/>
            <a:t>Government Support</a:t>
          </a:r>
          <a:r>
            <a:rPr lang="en-US" sz="1100" kern="1200"/>
            <a:t>: Local governments welcome the project due to its significant positive impact on environmental safety and security, achieved in a short period.</a:t>
          </a:r>
        </a:p>
      </dsp:txBody>
      <dsp:txXfrm>
        <a:off x="1603087" y="4445770"/>
        <a:ext cx="2219316" cy="94152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www.alfhdgm.com/" TargetMode="External"/><Relationship Id="rId4" Type="http://schemas.openxmlformats.org/officeDocument/2006/relationships/hyperlink" Target="mailto:alfahdgmm@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old nuggets in water&#10;&#10;Description automatically generated">
            <a:extLst>
              <a:ext uri="{FF2B5EF4-FFF2-40B4-BE49-F238E27FC236}">
                <a16:creationId xmlns:a16="http://schemas.microsoft.com/office/drawing/2014/main" id="{E6433F08-7FF6-616E-B651-639020697A72}"/>
              </a:ext>
            </a:extLst>
          </p:cNvPr>
          <p:cNvPicPr>
            <a:picLocks noChangeAspect="1"/>
          </p:cNvPicPr>
          <p:nvPr/>
        </p:nvPicPr>
        <p:blipFill rotWithShape="1">
          <a:blip r:embed="rId2"/>
          <a:srcRect l="18285"/>
          <a:stretch/>
        </p:blipFill>
        <p:spPr>
          <a:xfrm>
            <a:off x="1" y="10"/>
            <a:ext cx="9669642" cy="6857990"/>
          </a:xfrm>
          <a:prstGeom prst="rect">
            <a:avLst/>
          </a:prstGeom>
          <a:scene3d>
            <a:camera prst="orthographicFront"/>
            <a:lightRig rig="contrasting" dir="t">
              <a:rot lat="0" lon="0" rev="3000000"/>
            </a:lightRig>
          </a:scene3d>
          <a:sp3d contourW="7620">
            <a:bevelT w="95250" h="31750"/>
            <a:contourClr>
              <a:srgbClr val="333333"/>
            </a:contourClr>
          </a:sp3d>
        </p:spPr>
      </p:pic>
      <p:sp>
        <p:nvSpPr>
          <p:cNvPr id="26" name="Rectangle 2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662233" y="743447"/>
            <a:ext cx="4380292" cy="4540292"/>
          </a:xfrm>
          <a:noFill/>
        </p:spPr>
        <p:txBody>
          <a:bodyPr>
            <a:normAutofit/>
          </a:bodyPr>
          <a:lstStyle/>
          <a:p>
            <a:r>
              <a:rPr lang="en-US" sz="3600" b="1" dirty="0">
                <a:ea typeface="+mj-lt"/>
                <a:cs typeface="+mj-lt"/>
              </a:rPr>
              <a:t>Unique Investment Opportunity </a:t>
            </a:r>
            <a:br>
              <a:rPr lang="en-US" sz="3600" b="1" dirty="0">
                <a:ea typeface="+mj-lt"/>
                <a:cs typeface="+mj-lt"/>
              </a:rPr>
            </a:br>
            <a:endParaRPr lang="en-US" b="1"/>
          </a:p>
          <a:p>
            <a:r>
              <a:rPr lang="en-US" sz="3600" b="1" dirty="0">
                <a:ea typeface="+mj-lt"/>
                <a:cs typeface="+mj-lt"/>
              </a:rPr>
              <a:t>Gold Burning and Mercury Condensate  (G+M) Device Project</a:t>
            </a:r>
            <a:endParaRPr lang="en-US" b="1"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90C95-CCD0-11FD-DA07-7E71171B2402}"/>
              </a:ext>
            </a:extLst>
          </p:cNvPr>
          <p:cNvSpPr>
            <a:spLocks noGrp="1"/>
          </p:cNvSpPr>
          <p:nvPr>
            <p:ph type="title"/>
          </p:nvPr>
        </p:nvSpPr>
        <p:spPr/>
        <p:txBody>
          <a:bodyPr/>
          <a:lstStyle/>
          <a:p>
            <a:r>
              <a:rPr lang="en-US" sz="2800" b="1" dirty="0">
                <a:ea typeface="+mj-lt"/>
                <a:cs typeface="+mj-lt"/>
              </a:rPr>
              <a:t>Gold exists in two forms</a:t>
            </a:r>
          </a:p>
        </p:txBody>
      </p:sp>
      <p:graphicFrame>
        <p:nvGraphicFramePr>
          <p:cNvPr id="5" name="Content Placeholder 2">
            <a:extLst>
              <a:ext uri="{FF2B5EF4-FFF2-40B4-BE49-F238E27FC236}">
                <a16:creationId xmlns:a16="http://schemas.microsoft.com/office/drawing/2014/main" id="{998C1A30-31C8-1D70-E4C2-00C6CE33E4CC}"/>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A bowl of potatoes on a fire&#10;&#10;Description automatically generated">
            <a:extLst>
              <a:ext uri="{FF2B5EF4-FFF2-40B4-BE49-F238E27FC236}">
                <a16:creationId xmlns:a16="http://schemas.microsoft.com/office/drawing/2014/main" id="{669CA0FA-357E-75DB-A948-B253F37E3FC0}"/>
              </a:ext>
            </a:extLst>
          </p:cNvPr>
          <p:cNvPicPr>
            <a:picLocks noChangeAspect="1"/>
          </p:cNvPicPr>
          <p:nvPr/>
        </p:nvPicPr>
        <p:blipFill>
          <a:blip r:embed="rId7"/>
          <a:stretch>
            <a:fillRect/>
          </a:stretch>
        </p:blipFill>
        <p:spPr>
          <a:xfrm>
            <a:off x="6718844" y="1716656"/>
            <a:ext cx="3772012" cy="3007745"/>
          </a:xfrm>
          <a:prstGeom prst="rect">
            <a:avLst/>
          </a:prstGeom>
        </p:spPr>
      </p:pic>
      <p:pic>
        <p:nvPicPr>
          <p:cNvPr id="10" name="Picture 9" descr="A food on a plate&#10;&#10;Description automatically generated">
            <a:extLst>
              <a:ext uri="{FF2B5EF4-FFF2-40B4-BE49-F238E27FC236}">
                <a16:creationId xmlns:a16="http://schemas.microsoft.com/office/drawing/2014/main" id="{6C83AA0D-18B6-499D-C144-C64822BE774A}"/>
              </a:ext>
            </a:extLst>
          </p:cNvPr>
          <p:cNvPicPr>
            <a:picLocks noChangeAspect="1"/>
          </p:cNvPicPr>
          <p:nvPr/>
        </p:nvPicPr>
        <p:blipFill rotWithShape="1">
          <a:blip r:embed="rId8"/>
          <a:srcRect l="25943" t="17404" r="21349" b="12095"/>
          <a:stretch/>
        </p:blipFill>
        <p:spPr>
          <a:xfrm>
            <a:off x="1690363" y="1708858"/>
            <a:ext cx="3816916" cy="3020985"/>
          </a:xfrm>
          <a:prstGeom prst="rect">
            <a:avLst/>
          </a:prstGeom>
        </p:spPr>
      </p:pic>
    </p:spTree>
    <p:extLst>
      <p:ext uri="{BB962C8B-B14F-4D97-AF65-F5344CB8AC3E}">
        <p14:creationId xmlns:p14="http://schemas.microsoft.com/office/powerpoint/2010/main" val="268248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1D46F2-0389-B33B-3D2F-A0FEA95AA548}"/>
              </a:ext>
            </a:extLst>
          </p:cNvPr>
          <p:cNvSpPr>
            <a:spLocks noGrp="1"/>
          </p:cNvSpPr>
          <p:nvPr>
            <p:ph type="ctrTitle"/>
          </p:nvPr>
        </p:nvSpPr>
        <p:spPr>
          <a:xfrm>
            <a:off x="4162567" y="818984"/>
            <a:ext cx="6714699" cy="3178689"/>
          </a:xfrm>
        </p:spPr>
        <p:txBody>
          <a:bodyPr>
            <a:normAutofit/>
          </a:bodyPr>
          <a:lstStyle/>
          <a:p>
            <a:pPr algn="l"/>
            <a:r>
              <a:rPr lang="en-US" sz="4800" b="1" dirty="0">
                <a:solidFill>
                  <a:srgbClr val="FFFFFF"/>
                </a:solidFill>
                <a:latin typeface="Arial"/>
                <a:cs typeface="Arial"/>
              </a:rPr>
              <a:t>Problem Statement</a:t>
            </a:r>
            <a:r>
              <a:rPr lang="en-US" sz="4800" dirty="0">
                <a:solidFill>
                  <a:srgbClr val="FFFFFF"/>
                </a:solidFill>
                <a:latin typeface="Arial"/>
                <a:cs typeface="Arial"/>
              </a:rPr>
              <a:t> </a:t>
            </a:r>
            <a:endParaRPr lang="en-US" sz="4800" dirty="0">
              <a:solidFill>
                <a:srgbClr val="FFFFFF"/>
              </a:solidFill>
            </a:endParaRP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9174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FE48FF-7206-CF61-4678-F23BF459C68D}"/>
              </a:ext>
            </a:extLst>
          </p:cNvPr>
          <p:cNvSpPr>
            <a:spLocks noGrp="1"/>
          </p:cNvSpPr>
          <p:nvPr>
            <p:ph type="title"/>
          </p:nvPr>
        </p:nvSpPr>
        <p:spPr>
          <a:xfrm>
            <a:off x="6094105" y="1061748"/>
            <a:ext cx="4977976" cy="1454051"/>
          </a:xfrm>
        </p:spPr>
        <p:txBody>
          <a:bodyPr>
            <a:normAutofit fontScale="90000"/>
          </a:bodyPr>
          <a:lstStyle/>
          <a:p>
            <a:pPr>
              <a:spcBef>
                <a:spcPts val="1000"/>
              </a:spcBef>
            </a:pPr>
            <a:r>
              <a:rPr lang="en-US" sz="3600" b="1" dirty="0">
                <a:solidFill>
                  <a:schemeClr val="tx2"/>
                </a:solidFill>
                <a:latin typeface="Arial"/>
                <a:cs typeface="Arial"/>
              </a:rPr>
              <a:t>Burning gold the old-fashioned way causes</a:t>
            </a:r>
            <a:endParaRPr lang="en-US" sz="3600" b="1" dirty="0">
              <a:solidFill>
                <a:schemeClr val="tx2"/>
              </a:solidFill>
            </a:endParaRPr>
          </a:p>
        </p:txBody>
      </p:sp>
      <p:pic>
        <p:nvPicPr>
          <p:cNvPr id="7" name="Graphic 6" descr="Flammable">
            <a:extLst>
              <a:ext uri="{FF2B5EF4-FFF2-40B4-BE49-F238E27FC236}">
                <a16:creationId xmlns:a16="http://schemas.microsoft.com/office/drawing/2014/main" id="{BC1E65B7-CAF5-6589-5813-E087BF95B05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D4C9266A-78AA-3109-A407-D8D7D9A0D720}"/>
              </a:ext>
            </a:extLst>
          </p:cNvPr>
          <p:cNvSpPr>
            <a:spLocks noGrp="1"/>
          </p:cNvSpPr>
          <p:nvPr>
            <p:ph idx="1"/>
          </p:nvPr>
        </p:nvSpPr>
        <p:spPr>
          <a:xfrm>
            <a:off x="6090574" y="2421682"/>
            <a:ext cx="4977578" cy="3107327"/>
          </a:xfrm>
        </p:spPr>
        <p:txBody>
          <a:bodyPr vert="horz" lIns="91440" tIns="45720" rIns="91440" bIns="45720" rtlCol="0" anchor="ctr">
            <a:normAutofit/>
          </a:bodyPr>
          <a:lstStyle/>
          <a:p>
            <a:r>
              <a:rPr lang="en-US" sz="1800" dirty="0">
                <a:ea typeface="+mn-lt"/>
                <a:cs typeface="+mn-lt"/>
              </a:rPr>
              <a:t>Deadly environmental pollution on the area of 36 countries</a:t>
            </a:r>
            <a:endParaRPr lang="en-US" sz="1800" dirty="0"/>
          </a:p>
          <a:p>
            <a:r>
              <a:rPr lang="en-US" sz="1800" dirty="0">
                <a:ea typeface="+mn-lt"/>
                <a:cs typeface="+mn-lt"/>
              </a:rPr>
              <a:t>Losing quantities of gold while burning it </a:t>
            </a:r>
            <a:endParaRPr lang="en-US" sz="1800" dirty="0"/>
          </a:p>
          <a:p>
            <a:r>
              <a:rPr lang="en-US" sz="1800" dirty="0">
                <a:ea typeface="+mn-lt"/>
                <a:cs typeface="+mn-lt"/>
              </a:rPr>
              <a:t>Loss of all amounts of burned mercury, which is equal to three times the amount of weight of gold produced</a:t>
            </a:r>
            <a:endParaRPr lang="en-US" sz="1800" dirty="0"/>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50143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6" name="Rectangle 15">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011A3B77-56E7-EA9E-7693-49F8EC6C3883}"/>
              </a:ext>
            </a:extLst>
          </p:cNvPr>
          <p:cNvSpPr>
            <a:spLocks noGrp="1"/>
          </p:cNvSpPr>
          <p:nvPr>
            <p:ph type="title"/>
          </p:nvPr>
        </p:nvSpPr>
        <p:spPr>
          <a:xfrm>
            <a:off x="731891" y="1293200"/>
            <a:ext cx="4635969" cy="1903512"/>
          </a:xfrm>
        </p:spPr>
        <p:txBody>
          <a:bodyPr vert="horz" lIns="91440" tIns="45720" rIns="91440" bIns="45720" rtlCol="0" anchor="b">
            <a:normAutofit fontScale="90000"/>
          </a:bodyPr>
          <a:lstStyle/>
          <a:p>
            <a:r>
              <a:rPr lang="en-US" sz="4100" dirty="0">
                <a:ea typeface="+mj-lt"/>
                <a:cs typeface="+mj-lt"/>
              </a:rPr>
              <a:t>To purify the 90% of gold extracted from ground goes through three stages:</a:t>
            </a:r>
            <a:endParaRPr lang="en-US" dirty="0"/>
          </a:p>
        </p:txBody>
      </p:sp>
      <p:sp>
        <p:nvSpPr>
          <p:cNvPr id="4" name="Text Placeholder 3">
            <a:extLst>
              <a:ext uri="{FF2B5EF4-FFF2-40B4-BE49-F238E27FC236}">
                <a16:creationId xmlns:a16="http://schemas.microsoft.com/office/drawing/2014/main" id="{20006FE8-52FF-6447-4401-6B1D7A7383DF}"/>
              </a:ext>
            </a:extLst>
          </p:cNvPr>
          <p:cNvSpPr>
            <a:spLocks noGrp="1"/>
          </p:cNvSpPr>
          <p:nvPr>
            <p:ph type="body" sz="half" idx="2"/>
          </p:nvPr>
        </p:nvSpPr>
        <p:spPr>
          <a:xfrm>
            <a:off x="731891" y="3425667"/>
            <a:ext cx="4060875" cy="2139133"/>
          </a:xfrm>
        </p:spPr>
        <p:txBody>
          <a:bodyPr vert="horz" lIns="91440" tIns="45720" rIns="91440" bIns="45720" rtlCol="0" anchor="t">
            <a:normAutofit/>
          </a:bodyPr>
          <a:lstStyle/>
          <a:p>
            <a:pPr marL="285750" indent="-285750">
              <a:buChar char="•"/>
            </a:pPr>
            <a:r>
              <a:rPr lang="en-US" sz="1800">
                <a:ea typeface="+mn-lt"/>
                <a:cs typeface="+mn-lt"/>
              </a:rPr>
              <a:t>Grinding stone rich in gold atoms </a:t>
            </a:r>
            <a:endParaRPr lang="en-US"/>
          </a:p>
          <a:p>
            <a:pPr marL="285750" indent="-285750">
              <a:buChar char="•"/>
            </a:pPr>
            <a:r>
              <a:rPr lang="en-US" sz="1800" dirty="0">
                <a:ea typeface="+mn-lt"/>
                <a:cs typeface="+mn-lt"/>
              </a:rPr>
              <a:t>Add mercury during grinding to </a:t>
            </a:r>
            <a:r>
              <a:rPr lang="en-US" sz="1800">
                <a:ea typeface="+mn-lt"/>
                <a:cs typeface="+mn-lt"/>
              </a:rPr>
              <a:t>catch gold atoms </a:t>
            </a:r>
            <a:endParaRPr lang="en-US">
              <a:ea typeface="+mn-lt"/>
              <a:cs typeface="+mn-lt"/>
            </a:endParaRPr>
          </a:p>
          <a:p>
            <a:pPr marL="285750" indent="-285750">
              <a:buChar char="•"/>
            </a:pPr>
            <a:r>
              <a:rPr lang="en-US" sz="1800">
                <a:ea typeface="+mn-lt"/>
                <a:cs typeface="+mn-lt"/>
              </a:rPr>
              <a:t>Burn the mixture to get rid of </a:t>
            </a:r>
            <a:r>
              <a:rPr lang="en-US" sz="1800" dirty="0">
                <a:ea typeface="+mn-lt"/>
                <a:cs typeface="+mn-lt"/>
              </a:rPr>
              <a:t>mercury and get pure gold</a:t>
            </a:r>
            <a:endParaRPr lang="en-US">
              <a:ea typeface="+mn-lt"/>
              <a:cs typeface="+mn-lt"/>
            </a:endParaRPr>
          </a:p>
        </p:txBody>
      </p:sp>
      <p:pic>
        <p:nvPicPr>
          <p:cNvPr id="5" name="Content Placeholder 4" descr="A person holding a torch over a bowl of rocks&#10;&#10;Description automatically generated">
            <a:extLst>
              <a:ext uri="{FF2B5EF4-FFF2-40B4-BE49-F238E27FC236}">
                <a16:creationId xmlns:a16="http://schemas.microsoft.com/office/drawing/2014/main" id="{62A93F05-B10C-F85D-C576-B2098FC5FBD0}"/>
              </a:ext>
            </a:extLst>
          </p:cNvPr>
          <p:cNvPicPr>
            <a:picLocks noGrp="1" noChangeAspect="1"/>
          </p:cNvPicPr>
          <p:nvPr>
            <p:ph idx="1"/>
          </p:nvPr>
        </p:nvPicPr>
        <p:blipFill rotWithShape="1">
          <a:blip r:embed="rId3"/>
          <a:srcRect l="9300" r="28819" b="-1"/>
          <a:stretch/>
        </p:blipFill>
        <p:spPr>
          <a:xfrm>
            <a:off x="5359151" y="895610"/>
            <a:ext cx="6107166" cy="5058020"/>
          </a:xfrm>
          <a:prstGeom prst="rect">
            <a:avLst/>
          </a:prstGeom>
        </p:spPr>
      </p:pic>
    </p:spTree>
    <p:extLst>
      <p:ext uri="{BB962C8B-B14F-4D97-AF65-F5344CB8AC3E}">
        <p14:creationId xmlns:p14="http://schemas.microsoft.com/office/powerpoint/2010/main" val="14359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57948F-16C8-AFBA-FE06-29AE54CD4973}"/>
              </a:ext>
            </a:extLst>
          </p:cNvPr>
          <p:cNvSpPr>
            <a:spLocks noGrp="1"/>
          </p:cNvSpPr>
          <p:nvPr>
            <p:ph type="title"/>
          </p:nvPr>
        </p:nvSpPr>
        <p:spPr>
          <a:xfrm>
            <a:off x="415525" y="1396113"/>
            <a:ext cx="4115081" cy="3243722"/>
          </a:xfrm>
        </p:spPr>
        <p:txBody>
          <a:bodyPr anchor="b">
            <a:normAutofit/>
          </a:bodyPr>
          <a:lstStyle/>
          <a:p>
            <a:pPr algn="ctr">
              <a:spcBef>
                <a:spcPts val="1000"/>
              </a:spcBef>
            </a:pPr>
            <a:r>
              <a:rPr lang="en-US" sz="4000" dirty="0">
                <a:solidFill>
                  <a:srgbClr val="FFFFFF"/>
                </a:solidFill>
                <a:ea typeface="+mj-lt"/>
                <a:cs typeface="+mj-lt"/>
              </a:rPr>
              <a:t>Health &amp; economic risks of burning gold the traditional way</a:t>
            </a:r>
            <a:endParaRPr lang="en-US" dirty="0"/>
          </a:p>
        </p:txBody>
      </p:sp>
      <p:sp>
        <p:nvSpPr>
          <p:cNvPr id="3" name="Content Placeholder 2">
            <a:extLst>
              <a:ext uri="{FF2B5EF4-FFF2-40B4-BE49-F238E27FC236}">
                <a16:creationId xmlns:a16="http://schemas.microsoft.com/office/drawing/2014/main" id="{F51E9655-844C-9E84-02F1-9DF008B9CCD4}"/>
              </a:ext>
            </a:extLst>
          </p:cNvPr>
          <p:cNvSpPr>
            <a:spLocks noGrp="1"/>
          </p:cNvSpPr>
          <p:nvPr>
            <p:ph idx="1"/>
          </p:nvPr>
        </p:nvSpPr>
        <p:spPr>
          <a:xfrm>
            <a:off x="6086215" y="764498"/>
            <a:ext cx="5279390" cy="5431029"/>
          </a:xfrm>
        </p:spPr>
        <p:txBody>
          <a:bodyPr vert="horz" lIns="91440" tIns="45720" rIns="91440" bIns="45720" rtlCol="0" anchor="ctr">
            <a:normAutofit/>
          </a:bodyPr>
          <a:lstStyle/>
          <a:p>
            <a:pPr marL="0" indent="0" algn="l">
              <a:buNone/>
            </a:pPr>
            <a:endParaRPr lang="en-US" sz="1800" b="1" i="0" dirty="0">
              <a:solidFill>
                <a:schemeClr val="tx2">
                  <a:lumMod val="75000"/>
                  <a:lumOff val="25000"/>
                </a:schemeClr>
              </a:solidFill>
              <a:effectLst/>
              <a:latin typeface="ui-sans-serif"/>
            </a:endParaRPr>
          </a:p>
          <a:p>
            <a:pPr algn="l">
              <a:buFont typeface="Arial" panose="020B0604020202020204" pitchFamily="34" charset="0"/>
              <a:buChar char="•"/>
            </a:pPr>
            <a:r>
              <a:rPr lang="en-US" sz="1800" b="1" i="0" dirty="0">
                <a:solidFill>
                  <a:srgbClr val="0D0D0D"/>
                </a:solidFill>
                <a:effectLst/>
                <a:latin typeface="ui-sans-serif"/>
              </a:rPr>
              <a:t>Water Pollution</a:t>
            </a:r>
            <a:r>
              <a:rPr lang="en-US" sz="1800" b="0" i="0" dirty="0">
                <a:solidFill>
                  <a:srgbClr val="0D0D0D"/>
                </a:solidFill>
                <a:effectLst/>
                <a:latin typeface="ui-sans-serif"/>
              </a:rPr>
              <a:t>: Gold mining contaminates water sources with mercury and cyanide, posing risks to people and ecosystems.</a:t>
            </a:r>
          </a:p>
          <a:p>
            <a:pPr algn="l">
              <a:buFont typeface="Arial" panose="020B0604020202020204" pitchFamily="34" charset="0"/>
              <a:buChar char="•"/>
            </a:pPr>
            <a:r>
              <a:rPr lang="en-US" sz="1800" b="1" i="0" dirty="0">
                <a:solidFill>
                  <a:srgbClr val="0D0D0D"/>
                </a:solidFill>
                <a:effectLst/>
                <a:latin typeface="ui-sans-serif"/>
              </a:rPr>
              <a:t>Air Pollution</a:t>
            </a:r>
            <a:r>
              <a:rPr lang="en-US" sz="1800" b="0" i="0" dirty="0">
                <a:solidFill>
                  <a:srgbClr val="0D0D0D"/>
                </a:solidFill>
                <a:effectLst/>
                <a:latin typeface="ui-sans-serif"/>
              </a:rPr>
              <a:t>: The process releases hundreds of tons of airborne mercury each year, harming air quality.</a:t>
            </a:r>
          </a:p>
          <a:p>
            <a:pPr algn="l">
              <a:buFont typeface="Arial" panose="020B0604020202020204" pitchFamily="34" charset="0"/>
              <a:buChar char="•"/>
            </a:pPr>
            <a:r>
              <a:rPr lang="en-US" sz="1800" b="1" i="0" dirty="0">
                <a:solidFill>
                  <a:srgbClr val="0D0D0D"/>
                </a:solidFill>
                <a:effectLst/>
                <a:latin typeface="ui-sans-serif"/>
              </a:rPr>
              <a:t>Chemical Reactions</a:t>
            </a:r>
            <a:r>
              <a:rPr lang="en-US" sz="1800" b="0" i="0" dirty="0">
                <a:solidFill>
                  <a:srgbClr val="0D0D0D"/>
                </a:solidFill>
                <a:effectLst/>
                <a:latin typeface="ui-sans-serif"/>
              </a:rPr>
              <a:t>: Exposing deep earth to air and water results in chemical reactions that produce sulfuric acid, which can seep into drainage systems.</a:t>
            </a:r>
          </a:p>
          <a:p>
            <a:pPr algn="l">
              <a:buFont typeface="Arial" panose="020B0604020202020204" pitchFamily="34" charset="0"/>
              <a:buChar char="•"/>
            </a:pPr>
            <a:r>
              <a:rPr lang="en-US" sz="1800" b="1" i="0" dirty="0">
                <a:solidFill>
                  <a:srgbClr val="0D0D0D"/>
                </a:solidFill>
                <a:effectLst/>
                <a:latin typeface="ui-sans-serif"/>
              </a:rPr>
              <a:t>Human Health Risks</a:t>
            </a:r>
            <a:r>
              <a:rPr lang="en-US" sz="1800" b="0" i="0" dirty="0">
                <a:solidFill>
                  <a:srgbClr val="0D0D0D"/>
                </a:solidFill>
                <a:effectLst/>
                <a:latin typeface="ui-sans-serif"/>
              </a:rPr>
              <a:t>: Exposure to mercury vapors causes serious health issues affecting the nervous, digestive, and immune systems, as well as the lungs and kidneys.</a:t>
            </a:r>
          </a:p>
          <a:p>
            <a:pPr algn="l">
              <a:buFont typeface="Arial" panose="020B0604020202020204" pitchFamily="34" charset="0"/>
              <a:buChar char="•"/>
            </a:pPr>
            <a:r>
              <a:rPr lang="en-US" sz="1800" b="1" i="0" dirty="0">
                <a:solidFill>
                  <a:srgbClr val="0D0D0D"/>
                </a:solidFill>
                <a:effectLst/>
                <a:latin typeface="ui-sans-serif"/>
              </a:rPr>
              <a:t>Economic Risks</a:t>
            </a:r>
            <a:r>
              <a:rPr lang="en-US" sz="1800" b="0" i="0" dirty="0">
                <a:solidFill>
                  <a:srgbClr val="0D0D0D"/>
                </a:solidFill>
                <a:effectLst/>
                <a:latin typeface="ui-sans-serif"/>
              </a:rPr>
              <a:t>: Annual mercury loss exceeding 300 tons in Sudan alone.</a:t>
            </a:r>
          </a:p>
        </p:txBody>
      </p:sp>
    </p:spTree>
    <p:extLst>
      <p:ext uri="{BB962C8B-B14F-4D97-AF65-F5344CB8AC3E}">
        <p14:creationId xmlns:p14="http://schemas.microsoft.com/office/powerpoint/2010/main" val="119816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AEA802-90A8-0175-CAAE-F786F9597607}"/>
              </a:ext>
            </a:extLst>
          </p:cNvPr>
          <p:cNvSpPr>
            <a:spLocks noGrp="1"/>
          </p:cNvSpPr>
          <p:nvPr>
            <p:ph type="title"/>
          </p:nvPr>
        </p:nvSpPr>
        <p:spPr>
          <a:xfrm>
            <a:off x="1386865" y="818984"/>
            <a:ext cx="6596245" cy="3268520"/>
          </a:xfrm>
        </p:spPr>
        <p:txBody>
          <a:bodyPr vert="horz" lIns="91440" tIns="45720" rIns="91440" bIns="45720" rtlCol="0" anchor="b">
            <a:normAutofit/>
          </a:bodyPr>
          <a:lstStyle/>
          <a:p>
            <a:pPr algn="r"/>
            <a:r>
              <a:rPr lang="en-US" sz="4800" b="1" kern="1200">
                <a:solidFill>
                  <a:srgbClr val="FFFFFF"/>
                </a:solidFill>
                <a:latin typeface="+mj-lt"/>
                <a:ea typeface="+mj-ea"/>
                <a:cs typeface="+mj-cs"/>
              </a:rPr>
              <a:t>Market Opportunity</a:t>
            </a:r>
            <a:r>
              <a:rPr lang="en-US" sz="4800" kern="1200">
                <a:solidFill>
                  <a:srgbClr val="FFFFFF"/>
                </a:solidFill>
                <a:latin typeface="+mj-lt"/>
                <a:ea typeface="+mj-ea"/>
                <a:cs typeface="+mj-cs"/>
              </a:rPr>
              <a:t> </a:t>
            </a:r>
          </a:p>
          <a:p>
            <a:pPr algn="r"/>
            <a:endParaRPr lang="en-US" sz="4800" kern="1200">
              <a:solidFill>
                <a:srgbClr val="FFFFFF"/>
              </a:solidFill>
              <a:latin typeface="+mj-lt"/>
              <a:ea typeface="+mj-ea"/>
              <a:cs typeface="+mj-cs"/>
            </a:endParaRPr>
          </a:p>
        </p:txBody>
      </p:sp>
      <p:sp>
        <p:nvSpPr>
          <p:cNvPr id="17" name="Rectangle 16">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607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FE2D22C-409B-48AF-B24F-7988A8F7F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4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5"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chine in a room&#10;&#10;Description automatically generated">
            <a:extLst>
              <a:ext uri="{FF2B5EF4-FFF2-40B4-BE49-F238E27FC236}">
                <a16:creationId xmlns:a16="http://schemas.microsoft.com/office/drawing/2014/main" id="{8DB67069-C820-296E-E097-4510DD94E235}"/>
              </a:ext>
            </a:extLst>
          </p:cNvPr>
          <p:cNvPicPr>
            <a:picLocks noChangeAspect="1"/>
          </p:cNvPicPr>
          <p:nvPr/>
        </p:nvPicPr>
        <p:blipFill rotWithShape="1">
          <a:blip r:embed="rId2"/>
          <a:srcRect l="22581" r="26344" b="606"/>
          <a:stretch/>
        </p:blipFill>
        <p:spPr>
          <a:xfrm>
            <a:off x="880167" y="584822"/>
            <a:ext cx="3553752" cy="5450262"/>
          </a:xfrm>
          <a:prstGeom prst="rect">
            <a:avLst/>
          </a:prstGeom>
        </p:spPr>
      </p:pic>
      <p:sp>
        <p:nvSpPr>
          <p:cNvPr id="3" name="Content Placeholder 2">
            <a:extLst>
              <a:ext uri="{FF2B5EF4-FFF2-40B4-BE49-F238E27FC236}">
                <a16:creationId xmlns:a16="http://schemas.microsoft.com/office/drawing/2014/main" id="{629735E6-935C-60F0-D7BB-791B0ECC3942}"/>
              </a:ext>
            </a:extLst>
          </p:cNvPr>
          <p:cNvSpPr>
            <a:spLocks noGrp="1"/>
          </p:cNvSpPr>
          <p:nvPr>
            <p:ph idx="1"/>
          </p:nvPr>
        </p:nvSpPr>
        <p:spPr>
          <a:xfrm>
            <a:off x="5766262" y="2620641"/>
            <a:ext cx="5837750" cy="3023702"/>
          </a:xfrm>
        </p:spPr>
        <p:txBody>
          <a:bodyPr vert="horz" lIns="91440" tIns="45720" rIns="91440" bIns="45720" rtlCol="0" anchor="ctr">
            <a:normAutofit/>
          </a:bodyPr>
          <a:lstStyle/>
          <a:p>
            <a:pPr marL="0" indent="0">
              <a:buNone/>
            </a:pPr>
            <a:r>
              <a:rPr lang="en-US" sz="2000" b="1">
                <a:ea typeface="+mn-lt"/>
                <a:cs typeface="+mn-lt"/>
              </a:rPr>
              <a:t>G+M device</a:t>
            </a:r>
            <a:r>
              <a:rPr lang="en-US" sz="2000">
                <a:ea typeface="+mn-lt"/>
                <a:cs typeface="+mn-lt"/>
              </a:rPr>
              <a:t> is a promising innovative idea that provides environmental, economic and technical solutions to more than 250 mining markets spread in more than 36 countries around the world.</a:t>
            </a:r>
            <a:endParaRPr lang="en-US" sz="2000"/>
          </a:p>
        </p:txBody>
      </p:sp>
    </p:spTree>
    <p:extLst>
      <p:ext uri="{BB962C8B-B14F-4D97-AF65-F5344CB8AC3E}">
        <p14:creationId xmlns:p14="http://schemas.microsoft.com/office/powerpoint/2010/main" val="287343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ADE20B-19A5-7419-16F8-59411F704961}"/>
              </a:ext>
            </a:extLst>
          </p:cNvPr>
          <p:cNvSpPr>
            <a:spLocks noGrp="1"/>
          </p:cNvSpPr>
          <p:nvPr>
            <p:ph type="title"/>
          </p:nvPr>
        </p:nvSpPr>
        <p:spPr>
          <a:xfrm>
            <a:off x="855151" y="975044"/>
            <a:ext cx="4230100" cy="3387497"/>
          </a:xfrm>
        </p:spPr>
        <p:txBody>
          <a:bodyPr anchor="b">
            <a:normAutofit/>
          </a:bodyPr>
          <a:lstStyle/>
          <a:p>
            <a:pPr algn="ctr"/>
            <a:r>
              <a:rPr lang="en-US" sz="4000" dirty="0">
                <a:solidFill>
                  <a:srgbClr val="FFFFFF"/>
                </a:solidFill>
                <a:ea typeface="+mj-lt"/>
                <a:cs typeface="+mj-lt"/>
              </a:rPr>
              <a:t>Traditional mining markets</a:t>
            </a:r>
            <a:endParaRPr lang="en-US" dirty="0"/>
          </a:p>
        </p:txBody>
      </p:sp>
      <p:sp>
        <p:nvSpPr>
          <p:cNvPr id="7" name="Content Placeholder 2">
            <a:extLst>
              <a:ext uri="{FF2B5EF4-FFF2-40B4-BE49-F238E27FC236}">
                <a16:creationId xmlns:a16="http://schemas.microsoft.com/office/drawing/2014/main" id="{8406A34D-5ABC-C04C-8997-ACAE357B5444}"/>
              </a:ext>
            </a:extLst>
          </p:cNvPr>
          <p:cNvSpPr>
            <a:spLocks noGrp="1"/>
          </p:cNvSpPr>
          <p:nvPr>
            <p:ph idx="1"/>
          </p:nvPr>
        </p:nvSpPr>
        <p:spPr>
          <a:xfrm>
            <a:off x="6431271" y="419442"/>
            <a:ext cx="4862447" cy="5546047"/>
          </a:xfrm>
        </p:spPr>
        <p:txBody>
          <a:bodyPr vert="horz" lIns="91440" tIns="45720" rIns="91440" bIns="45720" rtlCol="0" anchor="ctr">
            <a:normAutofit/>
          </a:bodyPr>
          <a:lstStyle/>
          <a:p>
            <a:pPr marL="0" indent="0">
              <a:buNone/>
            </a:pPr>
            <a:endParaRPr lang="en-US" sz="2000"/>
          </a:p>
          <a:p>
            <a:pPr marL="0" indent="0">
              <a:buNone/>
            </a:pPr>
            <a:endParaRPr lang="en-US" sz="2000">
              <a:latin typeface="Arial"/>
              <a:cs typeface="Arial"/>
            </a:endParaRPr>
          </a:p>
          <a:p>
            <a:r>
              <a:rPr lang="en-US" sz="2000" b="1" dirty="0">
                <a:latin typeface="Arial"/>
                <a:cs typeface="Arial"/>
              </a:rPr>
              <a:t>Traditional mining markets</a:t>
            </a:r>
            <a:r>
              <a:rPr lang="en-US" sz="2000" dirty="0">
                <a:latin typeface="Arial"/>
                <a:cs typeface="Arial"/>
              </a:rPr>
              <a:t> are spread in many countries of the world such as Indonesia, countries from South America and 22 countries in Africa.</a:t>
            </a:r>
          </a:p>
          <a:p>
            <a:r>
              <a:rPr lang="en-US" sz="2000" b="1" dirty="0">
                <a:latin typeface="Arial"/>
                <a:cs typeface="Arial"/>
              </a:rPr>
              <a:t>Industry Overview</a:t>
            </a:r>
            <a:r>
              <a:rPr lang="en-US" sz="2000" dirty="0">
                <a:latin typeface="Arial"/>
                <a:cs typeface="Arial"/>
              </a:rPr>
              <a:t>: African countries are most contributors to global gold production </a:t>
            </a:r>
            <a:endParaRPr lang="en-US" sz="2000"/>
          </a:p>
          <a:p>
            <a:r>
              <a:rPr lang="en-US" sz="2000" b="1" dirty="0">
                <a:latin typeface="Arial"/>
                <a:cs typeface="Arial"/>
              </a:rPr>
              <a:t>Economic Impact</a:t>
            </a:r>
            <a:r>
              <a:rPr lang="en-US" sz="2000" dirty="0">
                <a:latin typeface="Arial"/>
                <a:cs typeface="Arial"/>
              </a:rPr>
              <a:t>: Significant job creation and economic growth </a:t>
            </a:r>
            <a:endParaRPr lang="en-US" sz="2000" dirty="0"/>
          </a:p>
          <a:p>
            <a:r>
              <a:rPr lang="en-US" sz="2000" b="1" dirty="0">
                <a:latin typeface="Arial"/>
                <a:cs typeface="Arial"/>
              </a:rPr>
              <a:t>Innovation Potential</a:t>
            </a:r>
            <a:r>
              <a:rPr lang="en-US" sz="2000" dirty="0">
                <a:latin typeface="Arial"/>
                <a:cs typeface="Arial"/>
              </a:rPr>
              <a:t>: Opportunities for safer and more efficient mining technologies </a:t>
            </a:r>
            <a:endParaRPr lang="en-US" sz="2000" dirty="0"/>
          </a:p>
          <a:p>
            <a:endParaRPr lang="en-US" sz="2000"/>
          </a:p>
        </p:txBody>
      </p:sp>
    </p:spTree>
    <p:extLst>
      <p:ext uri="{BB962C8B-B14F-4D97-AF65-F5344CB8AC3E}">
        <p14:creationId xmlns:p14="http://schemas.microsoft.com/office/powerpoint/2010/main" val="2562887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FF138-972C-B6B7-2F12-EA4251D1CC5F}"/>
              </a:ext>
            </a:extLst>
          </p:cNvPr>
          <p:cNvSpPr>
            <a:spLocks noGrp="1"/>
          </p:cNvSpPr>
          <p:nvPr>
            <p:ph type="title"/>
          </p:nvPr>
        </p:nvSpPr>
        <p:spPr>
          <a:xfrm>
            <a:off x="129397" y="1066149"/>
            <a:ext cx="4977060" cy="1071791"/>
          </a:xfrm>
        </p:spPr>
        <p:txBody>
          <a:bodyPr vert="horz" lIns="91440" tIns="45720" rIns="91440" bIns="45720" rtlCol="0" anchor="t">
            <a:normAutofit/>
          </a:bodyPr>
          <a:lstStyle/>
          <a:p>
            <a:r>
              <a:rPr lang="en-US" sz="3000"/>
              <a:t>The contribution of the gold to the global market annually</a:t>
            </a:r>
          </a:p>
        </p:txBody>
      </p:sp>
      <p:cxnSp>
        <p:nvCxnSpPr>
          <p:cNvPr id="47" name="Straight Connector 46">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AF297E88-8751-1E94-8DDA-0E072FF44B5E}"/>
              </a:ext>
            </a:extLst>
          </p:cNvPr>
          <p:cNvSpPr>
            <a:spLocks noGrp="1"/>
          </p:cNvSpPr>
          <p:nvPr>
            <p:ph type="body" sz="half" idx="2"/>
          </p:nvPr>
        </p:nvSpPr>
        <p:spPr>
          <a:xfrm>
            <a:off x="129397" y="2407403"/>
            <a:ext cx="5509022" cy="3734980"/>
          </a:xfrm>
        </p:spPr>
        <p:txBody>
          <a:bodyPr vert="horz" lIns="91440" tIns="45720" rIns="91440" bIns="45720" rtlCol="0" anchor="t">
            <a:noAutofit/>
          </a:bodyPr>
          <a:lstStyle/>
          <a:p>
            <a:pPr marL="285750" indent="-228600">
              <a:buFont typeface="Arial" panose="020B0604020202020204" pitchFamily="34" charset="0"/>
              <a:buChar char="•"/>
            </a:pPr>
            <a:r>
              <a:rPr lang="en-US" sz="1800" b="1" dirty="0"/>
              <a:t>Sudan:</a:t>
            </a:r>
            <a:r>
              <a:rPr lang="en-US" sz="1800" dirty="0"/>
              <a:t> 41,800 kilograms (41.8 metric tons). </a:t>
            </a:r>
          </a:p>
          <a:p>
            <a:pPr marL="285750" indent="-228600">
              <a:buFont typeface="Arial" panose="020B0604020202020204" pitchFamily="34" charset="0"/>
              <a:buChar char="•"/>
            </a:pPr>
            <a:r>
              <a:rPr lang="en-US" sz="1800" b="1" dirty="0"/>
              <a:t>Mauritania:</a:t>
            </a:r>
            <a:r>
              <a:rPr lang="en-US" sz="1800" dirty="0"/>
              <a:t>19,300 kilograms (19.3 metric tons) in 2022.     </a:t>
            </a:r>
          </a:p>
          <a:p>
            <a:pPr marL="285750" indent="-228600">
              <a:buFont typeface="Arial" panose="020B0604020202020204" pitchFamily="34" charset="0"/>
              <a:buChar char="•"/>
            </a:pPr>
            <a:r>
              <a:rPr lang="en-US" sz="1800" b="1" dirty="0"/>
              <a:t>Ghana:</a:t>
            </a:r>
            <a:r>
              <a:rPr lang="en-US" sz="1800" dirty="0"/>
              <a:t> 90,000 kilograms (90 metric tons) in 2022. </a:t>
            </a:r>
          </a:p>
          <a:p>
            <a:pPr marL="285750" indent="-228600">
              <a:buFont typeface="Arial" panose="020B0604020202020204" pitchFamily="34" charset="0"/>
              <a:buChar char="•"/>
            </a:pPr>
            <a:r>
              <a:rPr lang="en-US" sz="1800" b="1" dirty="0"/>
              <a:t>South Africa:</a:t>
            </a:r>
            <a:r>
              <a:rPr lang="en-US" sz="1800" dirty="0"/>
              <a:t> 110,000 kilograms (110 metric tons) in 2023. </a:t>
            </a:r>
          </a:p>
          <a:p>
            <a:pPr marL="285750" indent="-228600">
              <a:buFont typeface="Arial" panose="020B0604020202020204" pitchFamily="34" charset="0"/>
              <a:buChar char="•"/>
            </a:pPr>
            <a:r>
              <a:rPr lang="en-US" sz="1800" b="1" dirty="0"/>
              <a:t>Mali:</a:t>
            </a:r>
            <a:r>
              <a:rPr lang="en-US" sz="1800" dirty="0"/>
              <a:t>  93,800 kilograms (93.8 tons) in 2021. </a:t>
            </a:r>
          </a:p>
          <a:p>
            <a:pPr marL="285750" indent="-228600">
              <a:buFont typeface="Arial" panose="020B0604020202020204" pitchFamily="34" charset="0"/>
              <a:buChar char="•"/>
            </a:pPr>
            <a:r>
              <a:rPr lang="en-US" sz="1800" b="1" dirty="0"/>
              <a:t>Burkina Faso:</a:t>
            </a:r>
            <a:r>
              <a:rPr lang="en-US" sz="1800" dirty="0"/>
              <a:t> 93,400 kilograms (93.4 tons) in 2021. </a:t>
            </a:r>
          </a:p>
        </p:txBody>
      </p:sp>
      <p:pic>
        <p:nvPicPr>
          <p:cNvPr id="5" name="Picture Placeholder 4" descr="A diagram of a city&#10;&#10;Description automatically generated">
            <a:extLst>
              <a:ext uri="{FF2B5EF4-FFF2-40B4-BE49-F238E27FC236}">
                <a16:creationId xmlns:a16="http://schemas.microsoft.com/office/drawing/2014/main" id="{4981FD48-B4B3-0341-4AB9-8AFEADCABD60}"/>
              </a:ext>
            </a:extLst>
          </p:cNvPr>
          <p:cNvPicPr>
            <a:picLocks noGrp="1" noChangeAspect="1"/>
          </p:cNvPicPr>
          <p:nvPr>
            <p:ph type="pic" idx="1"/>
          </p:nvPr>
        </p:nvPicPr>
        <p:blipFill rotWithShape="1">
          <a:blip r:embed="rId2"/>
          <a:srcRect l="2311" r="2311"/>
          <a:stretch/>
        </p:blipFill>
        <p:spPr>
          <a:xfrm>
            <a:off x="5650992" y="10"/>
            <a:ext cx="6541008" cy="6857990"/>
          </a:xfrm>
          <a:prstGeom prst="rect">
            <a:avLst/>
          </a:prstGeom>
        </p:spPr>
      </p:pic>
    </p:spTree>
    <p:extLst>
      <p:ext uri="{BB962C8B-B14F-4D97-AF65-F5344CB8AC3E}">
        <p14:creationId xmlns:p14="http://schemas.microsoft.com/office/powerpoint/2010/main" val="157853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BD505-E878-124C-68CF-AC48D8897E61}"/>
              </a:ext>
            </a:extLst>
          </p:cNvPr>
          <p:cNvSpPr>
            <a:spLocks noGrp="1"/>
          </p:cNvSpPr>
          <p:nvPr>
            <p:ph type="title"/>
          </p:nvPr>
        </p:nvSpPr>
        <p:spPr>
          <a:xfrm>
            <a:off x="6803409" y="762001"/>
            <a:ext cx="4156512" cy="1708244"/>
          </a:xfrm>
        </p:spPr>
        <p:txBody>
          <a:bodyPr vert="horz" lIns="91440" tIns="45720" rIns="91440" bIns="45720" rtlCol="0" anchor="ctr">
            <a:normAutofit/>
          </a:bodyPr>
          <a:lstStyle/>
          <a:p>
            <a:r>
              <a:rPr lang="en-US" sz="4000"/>
              <a:t>Job creation</a:t>
            </a:r>
          </a:p>
        </p:txBody>
      </p:sp>
      <p:pic>
        <p:nvPicPr>
          <p:cNvPr id="5" name="Picture Placeholder 4">
            <a:extLst>
              <a:ext uri="{FF2B5EF4-FFF2-40B4-BE49-F238E27FC236}">
                <a16:creationId xmlns:a16="http://schemas.microsoft.com/office/drawing/2014/main" id="{70C4B83F-0977-1D26-31FF-E07315AAE05D}"/>
              </a:ext>
            </a:extLst>
          </p:cNvPr>
          <p:cNvPicPr>
            <a:picLocks noGrp="1" noChangeAspect="1"/>
          </p:cNvPicPr>
          <p:nvPr>
            <p:ph type="pic" idx="1"/>
          </p:nvPr>
        </p:nvPicPr>
        <p:blipFill rotWithShape="1">
          <a:blip r:embed="rId2"/>
          <a:srcRect l="5554" r="5557"/>
          <a:stretch/>
        </p:blipFill>
        <p:spPr>
          <a:xfrm>
            <a:off x="-1" y="-2"/>
            <a:ext cx="6096001" cy="6858002"/>
          </a:xfrm>
          <a:prstGeom prst="rect">
            <a:avLst/>
          </a:prstGeom>
        </p:spPr>
      </p:pic>
      <p:sp>
        <p:nvSpPr>
          <p:cNvPr id="4" name="Text Placeholder 3">
            <a:extLst>
              <a:ext uri="{FF2B5EF4-FFF2-40B4-BE49-F238E27FC236}">
                <a16:creationId xmlns:a16="http://schemas.microsoft.com/office/drawing/2014/main" id="{A3700B96-28A5-655B-7FFC-52927ABB3B03}"/>
              </a:ext>
            </a:extLst>
          </p:cNvPr>
          <p:cNvSpPr>
            <a:spLocks noGrp="1"/>
          </p:cNvSpPr>
          <p:nvPr>
            <p:ph type="body" sz="half" idx="2"/>
          </p:nvPr>
        </p:nvSpPr>
        <p:spPr>
          <a:xfrm>
            <a:off x="6803409" y="2470245"/>
            <a:ext cx="4156512" cy="3769835"/>
          </a:xfrm>
        </p:spPr>
        <p:txBody>
          <a:bodyPr vert="horz" lIns="91440" tIns="45720" rIns="91440" bIns="45720" rtlCol="0" anchor="ctr">
            <a:normAutofit/>
          </a:bodyPr>
          <a:lstStyle/>
          <a:p>
            <a:pPr marL="171450" indent="-228600">
              <a:buFont typeface="Arial" panose="020B0604020202020204" pitchFamily="34" charset="0"/>
              <a:buChar char="•"/>
            </a:pPr>
            <a:r>
              <a:rPr lang="en-US" sz="2000" b="1"/>
              <a:t>Sudan:</a:t>
            </a:r>
            <a:r>
              <a:rPr lang="en-US" sz="2000"/>
              <a:t> Over 1 million people. </a:t>
            </a:r>
          </a:p>
          <a:p>
            <a:pPr marL="171450" indent="-228600">
              <a:buFont typeface="Arial" panose="020B0604020202020204" pitchFamily="34" charset="0"/>
              <a:buChar char="•"/>
            </a:pPr>
            <a:r>
              <a:rPr lang="en-US" sz="2000" b="1"/>
              <a:t>Mauritania:</a:t>
            </a:r>
            <a:r>
              <a:rPr lang="en-US" sz="2000"/>
              <a:t>  Employs 9,165 people </a:t>
            </a:r>
          </a:p>
          <a:p>
            <a:pPr marL="171450" indent="-228600">
              <a:buFont typeface="Arial" panose="020B0604020202020204" pitchFamily="34" charset="0"/>
              <a:buChar char="•"/>
            </a:pPr>
            <a:r>
              <a:rPr lang="en-US" sz="2000" b="1"/>
              <a:t>Ghana:</a:t>
            </a:r>
            <a:r>
              <a:rPr lang="en-US" sz="2000"/>
              <a:t> Around 1 million people. </a:t>
            </a:r>
          </a:p>
          <a:p>
            <a:pPr marL="171450" indent="-228600">
              <a:buFont typeface="Arial" panose="020B0604020202020204" pitchFamily="34" charset="0"/>
              <a:buChar char="•"/>
            </a:pPr>
            <a:r>
              <a:rPr lang="en-US" sz="2000" b="1"/>
              <a:t>South Africa:</a:t>
            </a:r>
            <a:r>
              <a:rPr lang="en-US" sz="2000"/>
              <a:t> Approximately 93,800 people. </a:t>
            </a:r>
          </a:p>
          <a:p>
            <a:pPr marL="171450" indent="-228600">
              <a:buFont typeface="Arial" panose="020B0604020202020204" pitchFamily="34" charset="0"/>
              <a:buChar char="•"/>
            </a:pPr>
            <a:r>
              <a:rPr lang="en-US" sz="2000" b="1"/>
              <a:t>Mali: </a:t>
            </a:r>
            <a:r>
              <a:rPr lang="en-US" sz="2000"/>
              <a:t>Around 200,000 people. </a:t>
            </a:r>
          </a:p>
          <a:p>
            <a:pPr marL="171450" indent="-228600">
              <a:buFont typeface="Arial" panose="020B0604020202020204" pitchFamily="34" charset="0"/>
              <a:buChar char="•"/>
            </a:pPr>
            <a:r>
              <a:rPr lang="en-US" sz="2000" b="1"/>
              <a:t>Burkina Faso:</a:t>
            </a:r>
            <a:r>
              <a:rPr lang="en-US" sz="2000"/>
              <a:t> About 1.2 million people. </a:t>
            </a:r>
          </a:p>
        </p:txBody>
      </p:sp>
    </p:spTree>
    <p:extLst>
      <p:ext uri="{BB962C8B-B14F-4D97-AF65-F5344CB8AC3E}">
        <p14:creationId xmlns:p14="http://schemas.microsoft.com/office/powerpoint/2010/main" val="382478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BBD0C59-299A-6855-A6C8-50EC37B7480C}"/>
              </a:ext>
            </a:extLst>
          </p:cNvPr>
          <p:cNvSpPr>
            <a:spLocks noGrp="1"/>
          </p:cNvSpPr>
          <p:nvPr>
            <p:ph type="title"/>
          </p:nvPr>
        </p:nvSpPr>
        <p:spPr>
          <a:xfrm>
            <a:off x="2026693" y="1663010"/>
            <a:ext cx="8147713" cy="3081242"/>
          </a:xfrm>
        </p:spPr>
        <p:txBody>
          <a:bodyPr vert="horz" lIns="91440" tIns="45720" rIns="91440" bIns="45720" rtlCol="0" anchor="ctr">
            <a:normAutofit/>
          </a:bodyPr>
          <a:lstStyle/>
          <a:p>
            <a:pPr algn="ctr"/>
            <a:r>
              <a:rPr lang="en-US" sz="4800" kern="1200" dirty="0">
                <a:solidFill>
                  <a:srgbClr val="FFFFFF"/>
                </a:solidFill>
                <a:ea typeface="+mj-lt"/>
                <a:cs typeface="+mj-lt"/>
              </a:rPr>
              <a:t>Our </a:t>
            </a:r>
            <a:r>
              <a:rPr lang="en-US" sz="4800" dirty="0">
                <a:solidFill>
                  <a:srgbClr val="FFFFFF"/>
                </a:solidFill>
                <a:ea typeface="+mj-lt"/>
                <a:cs typeface="+mj-lt"/>
              </a:rPr>
              <a:t>innovative solutions for  traditional mining sector are environmentally friendly safe and efficient</a:t>
            </a:r>
            <a:endParaRPr lang="en-US" dirty="0"/>
          </a:p>
        </p:txBody>
      </p:sp>
    </p:spTree>
    <p:extLst>
      <p:ext uri="{BB962C8B-B14F-4D97-AF65-F5344CB8AC3E}">
        <p14:creationId xmlns:p14="http://schemas.microsoft.com/office/powerpoint/2010/main" val="1334552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72402D5EE9A49A09432A87B8A848EFA6_video_dashinit">
            <a:hlinkClick r:id="" action="ppaction://media"/>
            <a:extLst>
              <a:ext uri="{FF2B5EF4-FFF2-40B4-BE49-F238E27FC236}">
                <a16:creationId xmlns:a16="http://schemas.microsoft.com/office/drawing/2014/main" id="{AD473CC6-BCA4-4CE2-588C-6A76F8261DA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4138" y="-2875"/>
            <a:ext cx="5543008" cy="6863750"/>
          </a:xfrm>
          <a:prstGeom prst="rect">
            <a:avLst/>
          </a:prstGeom>
        </p:spPr>
      </p:pic>
    </p:spTree>
    <p:extLst>
      <p:ext uri="{BB962C8B-B14F-4D97-AF65-F5344CB8AC3E}">
        <p14:creationId xmlns:p14="http://schemas.microsoft.com/office/powerpoint/2010/main" val="157805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9D909724-2FAC-4941-A743-AB97A8A67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7106C26-B91D-33AB-A3EE-37D0E136A1E2}"/>
              </a:ext>
            </a:extLst>
          </p:cNvPr>
          <p:cNvSpPr>
            <a:spLocks noGrp="1"/>
          </p:cNvSpPr>
          <p:nvPr>
            <p:ph type="title"/>
          </p:nvPr>
        </p:nvSpPr>
        <p:spPr>
          <a:xfrm>
            <a:off x="1265120" y="662162"/>
            <a:ext cx="5847781" cy="1046671"/>
          </a:xfrm>
        </p:spPr>
        <p:txBody>
          <a:bodyPr>
            <a:normAutofit fontScale="90000"/>
          </a:bodyPr>
          <a:lstStyle/>
          <a:p>
            <a:r>
              <a:rPr lang="en-US" sz="2600" b="1" dirty="0">
                <a:latin typeface="Arial"/>
                <a:cs typeface="Arial"/>
              </a:rPr>
              <a:t>Introducing the Gold Burning and Mercury Condensation (G+M) Device</a:t>
            </a:r>
            <a:r>
              <a:rPr lang="en-US" sz="2600" dirty="0">
                <a:latin typeface="Arial"/>
                <a:cs typeface="Arial"/>
              </a:rPr>
              <a:t> </a:t>
            </a:r>
            <a:endParaRPr lang="en-US" sz="2600" dirty="0"/>
          </a:p>
        </p:txBody>
      </p:sp>
      <p:sp>
        <p:nvSpPr>
          <p:cNvPr id="3" name="Content Placeholder 2">
            <a:extLst>
              <a:ext uri="{FF2B5EF4-FFF2-40B4-BE49-F238E27FC236}">
                <a16:creationId xmlns:a16="http://schemas.microsoft.com/office/drawing/2014/main" id="{C242AF91-C439-9BAF-3070-AD82C37DC2D8}"/>
              </a:ext>
            </a:extLst>
          </p:cNvPr>
          <p:cNvSpPr>
            <a:spLocks noGrp="1"/>
          </p:cNvSpPr>
          <p:nvPr>
            <p:ph idx="1"/>
          </p:nvPr>
        </p:nvSpPr>
        <p:spPr>
          <a:xfrm>
            <a:off x="1265121" y="1870298"/>
            <a:ext cx="5847780" cy="4153011"/>
          </a:xfrm>
        </p:spPr>
        <p:txBody>
          <a:bodyPr vert="horz" lIns="91440" tIns="45720" rIns="91440" bIns="45720" rtlCol="0" anchor="ctr">
            <a:noAutofit/>
          </a:bodyPr>
          <a:lstStyle/>
          <a:p>
            <a:r>
              <a:rPr lang="en-US" sz="1400" b="1" dirty="0">
                <a:latin typeface="Arial"/>
                <a:cs typeface="Arial"/>
              </a:rPr>
              <a:t>Key Features</a:t>
            </a:r>
            <a:r>
              <a:rPr lang="en-US" sz="1400" dirty="0">
                <a:latin typeface="Arial"/>
                <a:cs typeface="Arial"/>
              </a:rPr>
              <a:t>: </a:t>
            </a:r>
            <a:endParaRPr lang="en-US" sz="1400"/>
          </a:p>
          <a:p>
            <a:r>
              <a:rPr lang="en-US" sz="1400" dirty="0">
                <a:latin typeface="Arial"/>
                <a:cs typeface="Arial"/>
              </a:rPr>
              <a:t>Complete gold extraction </a:t>
            </a:r>
            <a:endParaRPr lang="en-US" sz="1400"/>
          </a:p>
          <a:p>
            <a:r>
              <a:rPr lang="en-US" sz="1400" dirty="0">
                <a:latin typeface="Arial"/>
                <a:cs typeface="Arial"/>
              </a:rPr>
              <a:t>Mercury condensation and recycling </a:t>
            </a:r>
            <a:endParaRPr lang="en-US" sz="1400"/>
          </a:p>
          <a:p>
            <a:r>
              <a:rPr lang="en-US" sz="1400" dirty="0">
                <a:latin typeface="Arial"/>
                <a:cs typeface="Arial"/>
              </a:rPr>
              <a:t>Safe, closed glass chamber burning </a:t>
            </a:r>
            <a:br>
              <a:rPr lang="en-US" sz="1400" dirty="0">
                <a:latin typeface="Arial"/>
                <a:cs typeface="Arial"/>
              </a:rPr>
            </a:br>
            <a:endParaRPr lang="en-US" sz="1400"/>
          </a:p>
          <a:p>
            <a:r>
              <a:rPr lang="en-US" sz="1400" b="1" dirty="0">
                <a:latin typeface="Arial"/>
                <a:cs typeface="Arial"/>
              </a:rPr>
              <a:t>Technical Specifications</a:t>
            </a:r>
            <a:r>
              <a:rPr lang="en-US" sz="1400" dirty="0">
                <a:latin typeface="Arial"/>
                <a:cs typeface="Arial"/>
              </a:rPr>
              <a:t>: </a:t>
            </a:r>
            <a:endParaRPr lang="en-US" sz="1400"/>
          </a:p>
          <a:p>
            <a:r>
              <a:rPr lang="en-US" sz="1400" dirty="0">
                <a:latin typeface="Arial"/>
                <a:cs typeface="Arial"/>
              </a:rPr>
              <a:t>Dimensions: 160 cm x 90 cm x 90 cm </a:t>
            </a:r>
            <a:endParaRPr lang="en-US" sz="1400"/>
          </a:p>
          <a:p>
            <a:r>
              <a:rPr lang="en-US" sz="1400" dirty="0">
                <a:latin typeface="Arial"/>
                <a:cs typeface="Arial"/>
              </a:rPr>
              <a:t>Weight: 140 kg </a:t>
            </a:r>
            <a:endParaRPr lang="en-US" sz="1400"/>
          </a:p>
          <a:p>
            <a:r>
              <a:rPr lang="en-US" sz="1400" dirty="0">
                <a:latin typeface="Arial"/>
                <a:cs typeface="Arial"/>
              </a:rPr>
              <a:t>Power: Single phase 2.2 kW </a:t>
            </a:r>
            <a:endParaRPr lang="en-US" sz="1400"/>
          </a:p>
          <a:p>
            <a:r>
              <a:rPr lang="en-US" sz="1400" dirty="0">
                <a:latin typeface="Arial"/>
                <a:cs typeface="Arial"/>
              </a:rPr>
              <a:t>Capacity: 1 gram to 1 kilogram per burn </a:t>
            </a:r>
          </a:p>
          <a:p>
            <a:r>
              <a:rPr lang="en-US" sz="1400" dirty="0">
                <a:latin typeface="Arial"/>
                <a:cs typeface="Arial"/>
              </a:rPr>
              <a:t>Production Capability: Operates 24/7</a:t>
            </a:r>
          </a:p>
          <a:p>
            <a:r>
              <a:rPr lang="en-US" sz="1400" dirty="0">
                <a:latin typeface="Arial"/>
                <a:cs typeface="Arial"/>
              </a:rPr>
              <a:t>Requirements: Only needs water, electricity, and gas </a:t>
            </a:r>
          </a:p>
          <a:p>
            <a:r>
              <a:rPr lang="en-US" sz="1400" dirty="0">
                <a:latin typeface="Arial"/>
                <a:cs typeface="Arial"/>
              </a:rPr>
              <a:t>Ease of Use: Can be operated by anyone </a:t>
            </a:r>
          </a:p>
        </p:txBody>
      </p:sp>
      <p:sp>
        <p:nvSpPr>
          <p:cNvPr id="54" name="Rectangle 53">
            <a:extLst>
              <a:ext uri="{FF2B5EF4-FFF2-40B4-BE49-F238E27FC236}">
                <a16:creationId xmlns:a16="http://schemas.microsoft.com/office/drawing/2014/main" id="{97B03642-7722-4B15-897F-76918F86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66395"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6068EAC2-2623-4156-A990-D776FF9BF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56" name="Rectangle 55">
            <a:extLst>
              <a:ext uri="{FF2B5EF4-FFF2-40B4-BE49-F238E27FC236}">
                <a16:creationId xmlns:a16="http://schemas.microsoft.com/office/drawing/2014/main" id="{4C707BC9-731A-490A-AF25-6F349FD9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57" name="Rectangle 56">
            <a:extLst>
              <a:ext uri="{FF2B5EF4-FFF2-40B4-BE49-F238E27FC236}">
                <a16:creationId xmlns:a16="http://schemas.microsoft.com/office/drawing/2014/main" id="{3FD7C480-AC7D-4FEE-BB95-EEE23BB3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49379"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achine next to a plant&#10;&#10;Description automatically generated">
            <a:extLst>
              <a:ext uri="{FF2B5EF4-FFF2-40B4-BE49-F238E27FC236}">
                <a16:creationId xmlns:a16="http://schemas.microsoft.com/office/drawing/2014/main" id="{8EC28E80-4B67-B0C0-4C1B-C06EE9AC705A}"/>
              </a:ext>
            </a:extLst>
          </p:cNvPr>
          <p:cNvPicPr>
            <a:picLocks noChangeAspect="1"/>
          </p:cNvPicPr>
          <p:nvPr/>
        </p:nvPicPr>
        <p:blipFill>
          <a:blip r:embed="rId2"/>
          <a:stretch>
            <a:fillRect/>
          </a:stretch>
        </p:blipFill>
        <p:spPr>
          <a:xfrm>
            <a:off x="7983552" y="834807"/>
            <a:ext cx="3891290" cy="5188386"/>
          </a:xfrm>
          <a:prstGeom prst="rect">
            <a:avLst/>
          </a:prstGeom>
        </p:spPr>
      </p:pic>
    </p:spTree>
    <p:extLst>
      <p:ext uri="{BB962C8B-B14F-4D97-AF65-F5344CB8AC3E}">
        <p14:creationId xmlns:p14="http://schemas.microsoft.com/office/powerpoint/2010/main" val="2697795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97EA40-2340-7ABD-5C42-5D6B5F1F7BEA}"/>
              </a:ext>
            </a:extLst>
          </p:cNvPr>
          <p:cNvSpPr>
            <a:spLocks noGrp="1"/>
          </p:cNvSpPr>
          <p:nvPr>
            <p:ph type="title"/>
          </p:nvPr>
        </p:nvSpPr>
        <p:spPr>
          <a:xfrm>
            <a:off x="4162567" y="818984"/>
            <a:ext cx="6714699" cy="3178689"/>
          </a:xfrm>
        </p:spPr>
        <p:txBody>
          <a:bodyPr vert="horz" lIns="91440" tIns="45720" rIns="91440" bIns="45720" rtlCol="0" anchor="b">
            <a:normAutofit/>
          </a:bodyPr>
          <a:lstStyle/>
          <a:p>
            <a:r>
              <a:rPr lang="en-US" sz="4800" b="1" kern="1200" dirty="0">
                <a:solidFill>
                  <a:srgbClr val="FFFFFF"/>
                </a:solidFill>
                <a:latin typeface="+mj-lt"/>
                <a:ea typeface="+mj-ea"/>
                <a:cs typeface="+mj-cs"/>
              </a:rPr>
              <a:t>Why Choose </a:t>
            </a:r>
            <a:br>
              <a:rPr lang="en-US" sz="4800" b="1" dirty="0">
                <a:solidFill>
                  <a:srgbClr val="FFFFFF"/>
                </a:solidFill>
              </a:rPr>
            </a:br>
            <a:r>
              <a:rPr lang="en-US" sz="4800" b="1" kern="1200" dirty="0">
                <a:solidFill>
                  <a:srgbClr val="FFFFFF"/>
                </a:solidFill>
                <a:latin typeface="+mj-lt"/>
                <a:ea typeface="+mj-ea"/>
                <a:cs typeface="+mj-cs"/>
              </a:rPr>
              <a:t>Our Device?</a:t>
            </a:r>
            <a:r>
              <a:rPr lang="en-US" sz="4800" kern="1200" dirty="0">
                <a:solidFill>
                  <a:srgbClr val="FFFFFF"/>
                </a:solidFill>
                <a:latin typeface="+mj-lt"/>
                <a:ea typeface="+mj-ea"/>
                <a:cs typeface="+mj-cs"/>
              </a:rPr>
              <a:t> </a:t>
            </a: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5955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C92DE3D-C52A-3A52-1AAE-FE7D447E379C}"/>
              </a:ext>
            </a:extLst>
          </p:cNvPr>
          <p:cNvSpPr>
            <a:spLocks noGrp="1"/>
          </p:cNvSpPr>
          <p:nvPr>
            <p:ph idx="1"/>
          </p:nvPr>
        </p:nvSpPr>
        <p:spPr>
          <a:xfrm>
            <a:off x="304591" y="2532407"/>
            <a:ext cx="11582818" cy="3320031"/>
          </a:xfrm>
        </p:spPr>
        <p:txBody>
          <a:bodyPr vert="horz" lIns="91440" tIns="45720" rIns="91440" bIns="45720" rtlCol="0" anchor="ctr">
            <a:noAutofit/>
          </a:bodyPr>
          <a:lstStyle/>
          <a:p>
            <a:r>
              <a:rPr lang="en-US" sz="1600" b="1" dirty="0">
                <a:solidFill>
                  <a:schemeClr val="tx1">
                    <a:lumMod val="85000"/>
                    <a:lumOff val="15000"/>
                  </a:schemeClr>
                </a:solidFill>
                <a:ea typeface="+mn-lt"/>
                <a:cs typeface="+mn-lt"/>
              </a:rPr>
              <a:t>Environmental protection and public health:</a:t>
            </a:r>
            <a:r>
              <a:rPr lang="en-US" sz="1600" dirty="0">
                <a:solidFill>
                  <a:schemeClr val="tx1">
                    <a:lumMod val="85000"/>
                    <a:lumOff val="15000"/>
                  </a:schemeClr>
                </a:solidFill>
                <a:ea typeface="+mn-lt"/>
                <a:cs typeface="+mn-lt"/>
              </a:rPr>
              <a:t> It provides protection for all components of the environment (air, water and food) and the wealth of fish-animal countries from the dangers of the spread of toxic mercury vapor.</a:t>
            </a:r>
            <a:endParaRPr lang="en-US" sz="1600" dirty="0">
              <a:solidFill>
                <a:schemeClr val="tx1">
                  <a:lumMod val="85000"/>
                  <a:lumOff val="15000"/>
                </a:schemeClr>
              </a:solidFill>
            </a:endParaRPr>
          </a:p>
          <a:p>
            <a:endParaRPr lang="en-US" sz="1600" dirty="0">
              <a:solidFill>
                <a:schemeClr val="tx1">
                  <a:lumMod val="85000"/>
                  <a:lumOff val="15000"/>
                </a:schemeClr>
              </a:solidFill>
            </a:endParaRPr>
          </a:p>
          <a:p>
            <a:r>
              <a:rPr lang="en-US" sz="1600" b="1" dirty="0">
                <a:solidFill>
                  <a:schemeClr val="tx1">
                    <a:lumMod val="85000"/>
                    <a:lumOff val="15000"/>
                  </a:schemeClr>
                </a:solidFill>
                <a:ea typeface="+mn-lt"/>
                <a:cs typeface="+mn-lt"/>
              </a:rPr>
              <a:t>Increasing gold production:</a:t>
            </a:r>
            <a:r>
              <a:rPr lang="en-US" sz="1600" dirty="0">
                <a:solidFill>
                  <a:schemeClr val="tx1">
                    <a:lumMod val="85000"/>
                    <a:lumOff val="15000"/>
                  </a:schemeClr>
                </a:solidFill>
                <a:ea typeface="+mn-lt"/>
                <a:cs typeface="+mn-lt"/>
              </a:rPr>
              <a:t> Burning gold by condensing device ensures the production of larger quantities of burning in the traditional way currently used (burning with coal and by (0.1 - 0.3) grams in each burning process and increases with the increase of the quantities burned because it uses closed burning, which prevents the volatilization of any amount of gold during the burning process</a:t>
            </a:r>
            <a:endParaRPr lang="en-US" sz="1600" dirty="0">
              <a:solidFill>
                <a:schemeClr val="tx1">
                  <a:lumMod val="85000"/>
                  <a:lumOff val="15000"/>
                </a:schemeClr>
              </a:solidFill>
            </a:endParaRPr>
          </a:p>
          <a:p>
            <a:endParaRPr lang="en-US" sz="1600" dirty="0">
              <a:solidFill>
                <a:schemeClr val="tx1">
                  <a:lumMod val="85000"/>
                  <a:lumOff val="15000"/>
                </a:schemeClr>
              </a:solidFill>
            </a:endParaRPr>
          </a:p>
          <a:p>
            <a:r>
              <a:rPr lang="en-US" sz="1600" b="1" dirty="0">
                <a:solidFill>
                  <a:schemeClr val="tx1">
                    <a:lumMod val="85000"/>
                    <a:lumOff val="15000"/>
                  </a:schemeClr>
                </a:solidFill>
                <a:ea typeface="+mn-lt"/>
                <a:cs typeface="+mn-lt"/>
              </a:rPr>
              <a:t>Control of the gold market: </a:t>
            </a:r>
            <a:r>
              <a:rPr lang="en-US" sz="1600" dirty="0">
                <a:solidFill>
                  <a:schemeClr val="tx1">
                    <a:lumMod val="85000"/>
                    <a:lumOff val="15000"/>
                  </a:schemeClr>
                </a:solidFill>
                <a:ea typeface="+mn-lt"/>
                <a:cs typeface="+mn-lt"/>
              </a:rPr>
              <a:t>because it increases the production of gold accepted by miners to burn their amalgam, the greater the rate of spread of devices, the greater the opportunities for comfortable trade in raw gold to control it.</a:t>
            </a:r>
            <a:endParaRPr lang="en-US" sz="1600" dirty="0">
              <a:solidFill>
                <a:schemeClr val="tx1">
                  <a:lumMod val="85000"/>
                  <a:lumOff val="15000"/>
                </a:schemeClr>
              </a:solidFill>
            </a:endParaRPr>
          </a:p>
          <a:p>
            <a:endParaRPr lang="en-US" sz="1600" b="1" dirty="0">
              <a:solidFill>
                <a:schemeClr val="tx1">
                  <a:lumMod val="85000"/>
                  <a:lumOff val="15000"/>
                </a:schemeClr>
              </a:solidFill>
            </a:endParaRPr>
          </a:p>
          <a:p>
            <a:r>
              <a:rPr lang="en-US" sz="1600" b="1" dirty="0">
                <a:solidFill>
                  <a:schemeClr val="tx1">
                    <a:lumMod val="85000"/>
                    <a:lumOff val="15000"/>
                  </a:schemeClr>
                </a:solidFill>
                <a:ea typeface="+mn-lt"/>
                <a:cs typeface="+mn-lt"/>
              </a:rPr>
              <a:t>Control of the mercury market:</a:t>
            </a:r>
            <a:r>
              <a:rPr lang="en-US" sz="1600" dirty="0">
                <a:solidFill>
                  <a:schemeClr val="tx1">
                    <a:lumMod val="85000"/>
                    <a:lumOff val="15000"/>
                  </a:schemeClr>
                </a:solidFill>
                <a:ea typeface="+mn-lt"/>
                <a:cs typeface="+mn-lt"/>
              </a:rPr>
              <a:t> The device ensures the recovery of large quantities of burned mercury compared to the old method and is resold in the mining markets at a price of $ 200 per kilogram and can be used thousands of times.</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2920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954E-34C9-6FFE-6271-D1259129B378}"/>
              </a:ext>
            </a:extLst>
          </p:cNvPr>
          <p:cNvSpPr>
            <a:spLocks noGrp="1"/>
          </p:cNvSpPr>
          <p:nvPr>
            <p:ph type="title"/>
          </p:nvPr>
        </p:nvSpPr>
        <p:spPr/>
        <p:txBody>
          <a:bodyPr/>
          <a:lstStyle/>
          <a:p>
            <a:r>
              <a:rPr lang="en-US" sz="3200" b="1" dirty="0">
                <a:latin typeface="Arial"/>
                <a:cs typeface="Arial"/>
              </a:rPr>
              <a:t>Unique Selling Points</a:t>
            </a:r>
            <a:r>
              <a:rPr lang="en-US" sz="3200" dirty="0">
                <a:latin typeface="Arial"/>
                <a:cs typeface="Arial"/>
              </a:rPr>
              <a:t> </a:t>
            </a:r>
            <a:endParaRPr lang="en-US" sz="3200"/>
          </a:p>
        </p:txBody>
      </p:sp>
      <p:graphicFrame>
        <p:nvGraphicFramePr>
          <p:cNvPr id="7" name="Content Placeholder 2">
            <a:extLst>
              <a:ext uri="{FF2B5EF4-FFF2-40B4-BE49-F238E27FC236}">
                <a16:creationId xmlns:a16="http://schemas.microsoft.com/office/drawing/2014/main" id="{3E6628B5-22F7-8913-B5A1-9DB358DC2ABF}"/>
              </a:ext>
            </a:extLst>
          </p:cNvPr>
          <p:cNvGraphicFramePr>
            <a:graphicFrameLocks noGrp="1"/>
          </p:cNvGraphicFramePr>
          <p:nvPr>
            <p:ph idx="4294967295"/>
            <p:extLst>
              <p:ext uri="{D42A27DB-BD31-4B8C-83A1-F6EECF244321}">
                <p14:modId xmlns:p14="http://schemas.microsoft.com/office/powerpoint/2010/main" val="3467530004"/>
              </p:ext>
            </p:extLst>
          </p:nvPr>
        </p:nvGraphicFramePr>
        <p:xfrm>
          <a:off x="-19050" y="1495425"/>
          <a:ext cx="12211050" cy="4926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820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B0CAE05-1248-51E0-9024-AED839129D11}"/>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kern="1200">
                <a:solidFill>
                  <a:schemeClr val="tx1"/>
                </a:solidFill>
                <a:latin typeface="+mj-lt"/>
                <a:ea typeface="+mj-ea"/>
                <a:cs typeface="+mj-cs"/>
              </a:rPr>
              <a:t>Mercury can be recovered in a 100% pure liquid state that can be used over and over again</a:t>
            </a:r>
          </a:p>
        </p:txBody>
      </p:sp>
      <p:pic>
        <p:nvPicPr>
          <p:cNvPr id="3" name="WhatsApp Video 2024-05-26 at 14.52.14 (1)">
            <a:hlinkClick r:id="" action="ppaction://media"/>
            <a:extLst>
              <a:ext uri="{FF2B5EF4-FFF2-40B4-BE49-F238E27FC236}">
                <a16:creationId xmlns:a16="http://schemas.microsoft.com/office/drawing/2014/main" id="{D603022C-B023-2186-7A36-46DE507547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30589" y="312788"/>
            <a:ext cx="3996815" cy="6318688"/>
          </a:xfrm>
          <a:prstGeom prst="rect">
            <a:avLst/>
          </a:prstGeom>
        </p:spPr>
      </p:pic>
    </p:spTree>
    <p:extLst>
      <p:ext uri="{BB962C8B-B14F-4D97-AF65-F5344CB8AC3E}">
        <p14:creationId xmlns:p14="http://schemas.microsoft.com/office/powerpoint/2010/main" val="55043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5EEEA-1043-472F-063B-4303F5B16A24}"/>
              </a:ext>
            </a:extLst>
          </p:cNvPr>
          <p:cNvSpPr>
            <a:spLocks noGrp="1"/>
          </p:cNvSpPr>
          <p:nvPr>
            <p:ph type="title"/>
          </p:nvPr>
        </p:nvSpPr>
        <p:spPr>
          <a:xfrm>
            <a:off x="5596501" y="489508"/>
            <a:ext cx="5754896" cy="1667569"/>
          </a:xfrm>
        </p:spPr>
        <p:txBody>
          <a:bodyPr anchor="b">
            <a:normAutofit/>
          </a:bodyPr>
          <a:lstStyle/>
          <a:p>
            <a:r>
              <a:rPr lang="en-US" dirty="0">
                <a:ea typeface="+mj-lt"/>
                <a:cs typeface="+mj-lt"/>
              </a:rPr>
              <a:t>Internationally patented</a:t>
            </a:r>
            <a:endParaRPr lang="en-US" dirty="0"/>
          </a:p>
        </p:txBody>
      </p:sp>
      <p:pic>
        <p:nvPicPr>
          <p:cNvPr id="33" name="Graphic 32" descr="Fax">
            <a:extLst>
              <a:ext uri="{FF2B5EF4-FFF2-40B4-BE49-F238E27FC236}">
                <a16:creationId xmlns:a16="http://schemas.microsoft.com/office/drawing/2014/main" id="{C38AA2C7-93BF-E629-B88E-B322C322BA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4" name="Content Placeholder 2">
            <a:extLst>
              <a:ext uri="{FF2B5EF4-FFF2-40B4-BE49-F238E27FC236}">
                <a16:creationId xmlns:a16="http://schemas.microsoft.com/office/drawing/2014/main" id="{A764D4FA-6FB5-D758-58B2-648AAA299239}"/>
              </a:ext>
            </a:extLst>
          </p:cNvPr>
          <p:cNvSpPr>
            <a:spLocks noGrp="1"/>
          </p:cNvSpPr>
          <p:nvPr>
            <p:ph idx="1"/>
          </p:nvPr>
        </p:nvSpPr>
        <p:spPr>
          <a:xfrm>
            <a:off x="5409596" y="2405894"/>
            <a:ext cx="6128707" cy="3197464"/>
          </a:xfrm>
        </p:spPr>
        <p:txBody>
          <a:bodyPr vert="horz" lIns="91440" tIns="45720" rIns="91440" bIns="45720" rtlCol="0" anchor="t">
            <a:normAutofit/>
          </a:bodyPr>
          <a:lstStyle/>
          <a:p>
            <a:pPr marL="0" indent="0">
              <a:buNone/>
            </a:pPr>
            <a:r>
              <a:rPr lang="en-US" sz="2400" dirty="0">
                <a:ea typeface="+mn-lt"/>
                <a:cs typeface="+mn-lt"/>
              </a:rPr>
              <a:t>G+M device holds an international patent no:</a:t>
            </a:r>
          </a:p>
          <a:p>
            <a:pPr marL="0" indent="0" algn="ctr">
              <a:buNone/>
            </a:pPr>
            <a:r>
              <a:rPr lang="en-US" sz="2400" dirty="0">
                <a:ea typeface="+mn-lt"/>
                <a:cs typeface="+mn-lt"/>
              </a:rPr>
              <a:t>PCT/SD2020/000003</a:t>
            </a:r>
            <a:endParaRPr lang="en-US" sz="2400" dirty="0"/>
          </a:p>
        </p:txBody>
      </p:sp>
      <p:sp>
        <p:nvSpPr>
          <p:cNvPr id="42" name="Rectangle 4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5167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2" name="Rectangle 21">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408629"/>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832"/>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513"/>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B729B2-A462-D7FC-F04A-D0ADB249538E}"/>
              </a:ext>
            </a:extLst>
          </p:cNvPr>
          <p:cNvSpPr>
            <a:spLocks noGrp="1"/>
          </p:cNvSpPr>
          <p:nvPr>
            <p:ph type="title"/>
          </p:nvPr>
        </p:nvSpPr>
        <p:spPr>
          <a:xfrm>
            <a:off x="573778" y="2499478"/>
            <a:ext cx="2878688" cy="2757975"/>
          </a:xfrm>
        </p:spPr>
        <p:txBody>
          <a:bodyPr vert="horz" lIns="91440" tIns="45720" rIns="91440" bIns="45720" rtlCol="0" anchor="t">
            <a:normAutofit/>
          </a:bodyPr>
          <a:lstStyle/>
          <a:p>
            <a:r>
              <a:rPr lang="en-US" sz="3700">
                <a:solidFill>
                  <a:srgbClr val="FFFFFF"/>
                </a:solidFill>
              </a:rPr>
              <a:t>Copy of international patent / Geneva and Turkish patent</a:t>
            </a:r>
          </a:p>
        </p:txBody>
      </p:sp>
      <p:pic>
        <p:nvPicPr>
          <p:cNvPr id="6" name="Content Placeholder 5" descr="A white paper with black text&#10;&#10;Description automatically generated">
            <a:extLst>
              <a:ext uri="{FF2B5EF4-FFF2-40B4-BE49-F238E27FC236}">
                <a16:creationId xmlns:a16="http://schemas.microsoft.com/office/drawing/2014/main" id="{780BA9ED-164D-8C82-502B-429A68288E92}"/>
              </a:ext>
            </a:extLst>
          </p:cNvPr>
          <p:cNvPicPr>
            <a:picLocks noGrp="1" noChangeAspect="1"/>
          </p:cNvPicPr>
          <p:nvPr>
            <p:ph sz="half" idx="2"/>
          </p:nvPr>
        </p:nvPicPr>
        <p:blipFill>
          <a:blip r:embed="rId2"/>
          <a:stretch>
            <a:fillRect/>
          </a:stretch>
        </p:blipFill>
        <p:spPr>
          <a:xfrm>
            <a:off x="4185746" y="1033256"/>
            <a:ext cx="3866280" cy="5323192"/>
          </a:xfrm>
          <a:prstGeom prst="rect">
            <a:avLst/>
          </a:prstGeom>
        </p:spPr>
      </p:pic>
      <p:pic>
        <p:nvPicPr>
          <p:cNvPr id="5" name="Content Placeholder 4" descr="A document with text and numbers&#10;&#10;Description automatically generated">
            <a:extLst>
              <a:ext uri="{FF2B5EF4-FFF2-40B4-BE49-F238E27FC236}">
                <a16:creationId xmlns:a16="http://schemas.microsoft.com/office/drawing/2014/main" id="{63CD9034-A72B-45D3-67EC-4963BB44FF80}"/>
              </a:ext>
            </a:extLst>
          </p:cNvPr>
          <p:cNvPicPr>
            <a:picLocks noChangeAspect="1"/>
          </p:cNvPicPr>
          <p:nvPr/>
        </p:nvPicPr>
        <p:blipFill>
          <a:blip r:embed="rId3"/>
          <a:stretch>
            <a:fillRect/>
          </a:stretch>
        </p:blipFill>
        <p:spPr>
          <a:xfrm>
            <a:off x="8050754" y="890797"/>
            <a:ext cx="3717066" cy="5593991"/>
          </a:xfrm>
          <a:prstGeom prst="rect">
            <a:avLst/>
          </a:prstGeom>
        </p:spPr>
      </p:pic>
    </p:spTree>
    <p:extLst>
      <p:ext uri="{BB962C8B-B14F-4D97-AF65-F5344CB8AC3E}">
        <p14:creationId xmlns:p14="http://schemas.microsoft.com/office/powerpoint/2010/main" val="2336842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B56FD8-F560-D1E6-33E6-340126BFD9FE}"/>
              </a:ext>
            </a:extLst>
          </p:cNvPr>
          <p:cNvSpPr>
            <a:spLocks noGrp="1"/>
          </p:cNvSpPr>
          <p:nvPr>
            <p:ph type="title"/>
          </p:nvPr>
        </p:nvSpPr>
        <p:spPr>
          <a:xfrm>
            <a:off x="6734650" y="637763"/>
            <a:ext cx="4310698" cy="1627274"/>
          </a:xfrm>
        </p:spPr>
        <p:txBody>
          <a:bodyPr vert="horz" lIns="91440" tIns="45720" rIns="91440" bIns="45720" rtlCol="0" anchor="t">
            <a:normAutofit/>
          </a:bodyPr>
          <a:lstStyle/>
          <a:p>
            <a:r>
              <a:rPr lang="en-US" sz="3700" b="1" kern="1200" dirty="0">
                <a:latin typeface="+mj-lt"/>
                <a:ea typeface="+mj-ea"/>
                <a:cs typeface="+mj-cs"/>
              </a:rPr>
              <a:t>Certificate from the Ministry of Minerals in Sudan</a:t>
            </a:r>
          </a:p>
        </p:txBody>
      </p:sp>
      <p:sp>
        <p:nvSpPr>
          <p:cNvPr id="41" name="Rectangle 40">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79848" y="2379947"/>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A document with writing and stamps&#10;&#10;Description automatically generated">
            <a:extLst>
              <a:ext uri="{FF2B5EF4-FFF2-40B4-BE49-F238E27FC236}">
                <a16:creationId xmlns:a16="http://schemas.microsoft.com/office/drawing/2014/main" id="{13087CD5-0E08-5763-66E0-253F0873CE8B}"/>
              </a:ext>
            </a:extLst>
          </p:cNvPr>
          <p:cNvPicPr>
            <a:picLocks noGrp="1" noChangeAspect="1"/>
          </p:cNvPicPr>
          <p:nvPr>
            <p:ph type="pic" idx="1"/>
          </p:nvPr>
        </p:nvPicPr>
        <p:blipFill>
          <a:blip r:embed="rId2"/>
          <a:srcRect t="6583" b="6583"/>
          <a:stretch/>
        </p:blipFill>
        <p:spPr>
          <a:xfrm>
            <a:off x="1155547" y="962358"/>
            <a:ext cx="4284407" cy="4927578"/>
          </a:xfrm>
          <a:prstGeom prst="rect">
            <a:avLst/>
          </a:prstGeom>
        </p:spPr>
      </p:pic>
      <p:sp>
        <p:nvSpPr>
          <p:cNvPr id="4" name="Text Placeholder 3">
            <a:extLst>
              <a:ext uri="{FF2B5EF4-FFF2-40B4-BE49-F238E27FC236}">
                <a16:creationId xmlns:a16="http://schemas.microsoft.com/office/drawing/2014/main" id="{1D03024E-3E4B-7DC6-B854-FC0B763C5CB5}"/>
              </a:ext>
            </a:extLst>
          </p:cNvPr>
          <p:cNvSpPr>
            <a:spLocks noGrp="1"/>
          </p:cNvSpPr>
          <p:nvPr>
            <p:ph type="body" sz="half" idx="2"/>
          </p:nvPr>
        </p:nvSpPr>
        <p:spPr>
          <a:xfrm>
            <a:off x="6733361" y="2580829"/>
            <a:ext cx="4311983" cy="3633696"/>
          </a:xfrm>
        </p:spPr>
        <p:txBody>
          <a:bodyPr vert="horz" lIns="91440" tIns="45720" rIns="91440" bIns="45720" rtlCol="0" anchor="t">
            <a:normAutofit/>
          </a:bodyPr>
          <a:lstStyle/>
          <a:p>
            <a:r>
              <a:rPr lang="en-US" sz="2400" dirty="0"/>
              <a:t>The project is welcomed by the governments of countries that have permitted traditional mining on their lands, as it provides a safe environment free from harmful mercury vapor pollution.</a:t>
            </a:r>
          </a:p>
        </p:txBody>
      </p:sp>
    </p:spTree>
    <p:extLst>
      <p:ext uri="{BB962C8B-B14F-4D97-AF65-F5344CB8AC3E}">
        <p14:creationId xmlns:p14="http://schemas.microsoft.com/office/powerpoint/2010/main" val="1674020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07B8AD-34EC-E853-8C63-0E97B54638A8}"/>
              </a:ext>
            </a:extLst>
          </p:cNvPr>
          <p:cNvSpPr>
            <a:spLocks noGrp="1"/>
          </p:cNvSpPr>
          <p:nvPr>
            <p:ph type="title"/>
          </p:nvPr>
        </p:nvSpPr>
        <p:spPr>
          <a:xfrm>
            <a:off x="1127208" y="857251"/>
            <a:ext cx="4747280" cy="3098061"/>
          </a:xfrm>
        </p:spPr>
        <p:txBody>
          <a:bodyPr vert="horz" lIns="91440" tIns="45720" rIns="91440" bIns="45720" rtlCol="0" anchor="b">
            <a:normAutofit/>
          </a:bodyPr>
          <a:lstStyle/>
          <a:p>
            <a:r>
              <a:rPr lang="en-US" sz="4800" b="1" kern="1200">
                <a:solidFill>
                  <a:srgbClr val="FFFFFF"/>
                </a:solidFill>
                <a:latin typeface="+mj-lt"/>
                <a:ea typeface="+mj-ea"/>
                <a:cs typeface="+mj-cs"/>
              </a:rPr>
              <a:t>Financial Projections</a:t>
            </a:r>
            <a:endParaRPr lang="en-US" sz="4800" kern="1200">
              <a:solidFill>
                <a:srgbClr val="FFFFFF"/>
              </a:solidFill>
              <a:latin typeface="+mj-lt"/>
              <a:ea typeface="+mj-ea"/>
              <a:cs typeface="+mj-cs"/>
            </a:endParaRPr>
          </a:p>
        </p:txBody>
      </p:sp>
      <p:sp>
        <p:nvSpPr>
          <p:cNvPr id="17" name="Rectangle 16">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Money">
            <a:extLst>
              <a:ext uri="{FF2B5EF4-FFF2-40B4-BE49-F238E27FC236}">
                <a16:creationId xmlns:a16="http://schemas.microsoft.com/office/drawing/2014/main" id="{A60CCFA6-08C4-3C16-B6A5-C7976C3A77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61874" y="2108877"/>
            <a:ext cx="2654533" cy="2654533"/>
          </a:xfrm>
          <a:prstGeom prst="rect">
            <a:avLst/>
          </a:prstGeom>
        </p:spPr>
      </p:pic>
    </p:spTree>
    <p:extLst>
      <p:ext uri="{BB962C8B-B14F-4D97-AF65-F5344CB8AC3E}">
        <p14:creationId xmlns:p14="http://schemas.microsoft.com/office/powerpoint/2010/main" val="1516737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01E06-727C-3358-17A3-9CA51144486C}"/>
              </a:ext>
            </a:extLst>
          </p:cNvPr>
          <p:cNvSpPr>
            <a:spLocks noGrp="1"/>
          </p:cNvSpPr>
          <p:nvPr>
            <p:ph type="title"/>
          </p:nvPr>
        </p:nvSpPr>
        <p:spPr/>
        <p:txBody>
          <a:bodyPr/>
          <a:lstStyle/>
          <a:p>
            <a:r>
              <a:rPr lang="en-US" b="1" dirty="0">
                <a:latin typeface="Arial"/>
                <a:cs typeface="Arial"/>
              </a:rPr>
              <a:t>Financial Projections and ROI</a:t>
            </a:r>
            <a:r>
              <a:rPr lang="en-US" dirty="0">
                <a:latin typeface="Arial"/>
                <a:cs typeface="Arial"/>
              </a:rPr>
              <a:t> </a:t>
            </a:r>
          </a:p>
        </p:txBody>
      </p:sp>
      <p:graphicFrame>
        <p:nvGraphicFramePr>
          <p:cNvPr id="5" name="Content Placeholder 2">
            <a:extLst>
              <a:ext uri="{FF2B5EF4-FFF2-40B4-BE49-F238E27FC236}">
                <a16:creationId xmlns:a16="http://schemas.microsoft.com/office/drawing/2014/main" id="{0D8B47A5-400B-5953-365F-0ADD13577AE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2047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DF07-F2C8-CCA2-AA96-586B6C7F2F0D}"/>
              </a:ext>
            </a:extLst>
          </p:cNvPr>
          <p:cNvSpPr>
            <a:spLocks noGrp="1"/>
          </p:cNvSpPr>
          <p:nvPr>
            <p:ph type="title"/>
          </p:nvPr>
        </p:nvSpPr>
        <p:spPr>
          <a:xfrm>
            <a:off x="838200" y="724559"/>
            <a:ext cx="10515600" cy="1325563"/>
          </a:xfrm>
        </p:spPr>
        <p:txBody>
          <a:bodyPr/>
          <a:lstStyle/>
          <a:p>
            <a:r>
              <a:rPr lang="en-US" b="1" dirty="0">
                <a:latin typeface="Arial"/>
                <a:cs typeface="Arial"/>
              </a:rPr>
              <a:t>Financial Projections and ROI</a:t>
            </a:r>
            <a:r>
              <a:rPr lang="en-US" dirty="0">
                <a:latin typeface="Arial"/>
                <a:cs typeface="Arial"/>
              </a:rPr>
              <a:t> </a:t>
            </a:r>
            <a:endParaRPr lang="en-US" dirty="0"/>
          </a:p>
        </p:txBody>
      </p:sp>
      <p:graphicFrame>
        <p:nvGraphicFramePr>
          <p:cNvPr id="5" name="Content Placeholder 2">
            <a:extLst>
              <a:ext uri="{FF2B5EF4-FFF2-40B4-BE49-F238E27FC236}">
                <a16:creationId xmlns:a16="http://schemas.microsoft.com/office/drawing/2014/main" id="{062D1BBC-7259-8FD8-61C3-70D27FC214C3}"/>
              </a:ext>
            </a:extLst>
          </p:cNvPr>
          <p:cNvGraphicFramePr>
            <a:graphicFrameLocks noGrp="1"/>
          </p:cNvGraphicFramePr>
          <p:nvPr>
            <p:ph idx="1"/>
            <p:extLst>
              <p:ext uri="{D42A27DB-BD31-4B8C-83A1-F6EECF244321}">
                <p14:modId xmlns:p14="http://schemas.microsoft.com/office/powerpoint/2010/main" val="3489427374"/>
              </p:ext>
            </p:extLst>
          </p:nvPr>
        </p:nvGraphicFramePr>
        <p:xfrm>
          <a:off x="680049" y="2055663"/>
          <a:ext cx="994050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471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11072D-5E97-2F3B-464D-7CC0A7A638D5}"/>
              </a:ext>
            </a:extLst>
          </p:cNvPr>
          <p:cNvSpPr>
            <a:spLocks noGrp="1"/>
          </p:cNvSpPr>
          <p:nvPr>
            <p:ph type="title"/>
          </p:nvPr>
        </p:nvSpPr>
        <p:spPr>
          <a:xfrm>
            <a:off x="1383564" y="348865"/>
            <a:ext cx="9718111" cy="1576446"/>
          </a:xfrm>
        </p:spPr>
        <p:txBody>
          <a:bodyPr anchor="ctr">
            <a:normAutofit/>
          </a:bodyPr>
          <a:lstStyle/>
          <a:p>
            <a:r>
              <a:rPr lang="en-US" sz="4000" b="1">
                <a:solidFill>
                  <a:srgbClr val="FFFFFF"/>
                </a:solidFill>
                <a:latin typeface="Arial"/>
                <a:cs typeface="Arial"/>
              </a:rPr>
              <a:t>Market Strategy</a:t>
            </a:r>
            <a:r>
              <a:rPr lang="en-US" sz="4000">
                <a:solidFill>
                  <a:srgbClr val="FFFFFF"/>
                </a:solidFill>
                <a:latin typeface="Arial"/>
                <a:cs typeface="Arial"/>
              </a:rPr>
              <a:t> </a:t>
            </a:r>
            <a:endParaRPr lang="en-US" sz="4000">
              <a:solidFill>
                <a:srgbClr val="FFFFFF"/>
              </a:solidFill>
            </a:endParaRPr>
          </a:p>
        </p:txBody>
      </p:sp>
      <p:graphicFrame>
        <p:nvGraphicFramePr>
          <p:cNvPr id="6" name="Content Placeholder 2">
            <a:extLst>
              <a:ext uri="{FF2B5EF4-FFF2-40B4-BE49-F238E27FC236}">
                <a16:creationId xmlns:a16="http://schemas.microsoft.com/office/drawing/2014/main" id="{37CD93D3-589F-433F-EC8B-6DED98FCD7B0}"/>
              </a:ext>
            </a:extLst>
          </p:cNvPr>
          <p:cNvGraphicFramePr>
            <a:graphicFrameLocks noGrp="1"/>
          </p:cNvGraphicFramePr>
          <p:nvPr>
            <p:ph idx="1"/>
            <p:extLst>
              <p:ext uri="{D42A27DB-BD31-4B8C-83A1-F6EECF244321}">
                <p14:modId xmlns:p14="http://schemas.microsoft.com/office/powerpoint/2010/main" val="3249814690"/>
              </p:ext>
            </p:extLst>
          </p:nvPr>
        </p:nvGraphicFramePr>
        <p:xfrm>
          <a:off x="284623" y="818811"/>
          <a:ext cx="11646695" cy="6536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9307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8D741-41C4-6870-C160-EC82987EE8D2}"/>
              </a:ext>
            </a:extLst>
          </p:cNvPr>
          <p:cNvSpPr>
            <a:spLocks noGrp="1"/>
          </p:cNvSpPr>
          <p:nvPr>
            <p:ph type="title"/>
          </p:nvPr>
        </p:nvSpPr>
        <p:spPr/>
        <p:txBody>
          <a:bodyPr/>
          <a:lstStyle/>
          <a:p>
            <a:r>
              <a:rPr lang="en-US" sz="3200" b="1" dirty="0">
                <a:latin typeface="Arial"/>
                <a:cs typeface="Arial"/>
              </a:rPr>
              <a:t>Customer </a:t>
            </a:r>
            <a:r>
              <a:rPr lang="en-US" sz="3600" b="1" dirty="0">
                <a:latin typeface="Arial"/>
                <a:cs typeface="Arial"/>
              </a:rPr>
              <a:t>Benefits</a:t>
            </a:r>
            <a:r>
              <a:rPr lang="en-US" sz="3200" dirty="0">
                <a:latin typeface="Arial"/>
                <a:cs typeface="Arial"/>
              </a:rPr>
              <a:t> </a:t>
            </a:r>
            <a:endParaRPr lang="en-US" sz="3200"/>
          </a:p>
        </p:txBody>
      </p:sp>
      <p:graphicFrame>
        <p:nvGraphicFramePr>
          <p:cNvPr id="7" name="Content Placeholder 2">
            <a:extLst>
              <a:ext uri="{FF2B5EF4-FFF2-40B4-BE49-F238E27FC236}">
                <a16:creationId xmlns:a16="http://schemas.microsoft.com/office/drawing/2014/main" id="{3F955580-10D1-ED03-76AE-34A082631BD2}"/>
              </a:ext>
            </a:extLst>
          </p:cNvPr>
          <p:cNvGraphicFramePr>
            <a:graphicFrameLocks noGrp="1"/>
          </p:cNvGraphicFramePr>
          <p:nvPr>
            <p:ph idx="1"/>
            <p:extLst>
              <p:ext uri="{D42A27DB-BD31-4B8C-83A1-F6EECF244321}">
                <p14:modId xmlns:p14="http://schemas.microsoft.com/office/powerpoint/2010/main" val="3614715073"/>
              </p:ext>
            </p:extLst>
          </p:nvPr>
        </p:nvGraphicFramePr>
        <p:xfrm>
          <a:off x="838200" y="1724985"/>
          <a:ext cx="10328694" cy="44519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7295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8C7426-5C48-27A7-7837-9E74D87F8FF9}"/>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mj-lt"/>
                <a:ea typeface="+mj-ea"/>
                <a:cs typeface="+mj-cs"/>
              </a:rPr>
              <a:t>Customer Positive Feedback</a:t>
            </a:r>
          </a:p>
        </p:txBody>
      </p:sp>
      <p:pic>
        <p:nvPicPr>
          <p:cNvPr id="6" name="Graphic 5" descr="Thumbs Up Sign">
            <a:extLst>
              <a:ext uri="{FF2B5EF4-FFF2-40B4-BE49-F238E27FC236}">
                <a16:creationId xmlns:a16="http://schemas.microsoft.com/office/drawing/2014/main" id="{3CBD2A62-0861-3627-9FE0-97FE94D5AB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304960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WhatsApp Video 2024-05-26 at 10.14.33">
            <a:hlinkClick r:id="" action="ppaction://media"/>
            <a:extLst>
              <a:ext uri="{FF2B5EF4-FFF2-40B4-BE49-F238E27FC236}">
                <a16:creationId xmlns:a16="http://schemas.microsoft.com/office/drawing/2014/main" id="{7922FF3A-E6A3-C97A-B646-3BA4780FAF6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446651" y="457200"/>
            <a:ext cx="3298697" cy="5943600"/>
          </a:xfrm>
          <a:prstGeom prst="rect">
            <a:avLst/>
          </a:prstGeom>
        </p:spPr>
      </p:pic>
    </p:spTree>
    <p:extLst>
      <p:ext uri="{BB962C8B-B14F-4D97-AF65-F5344CB8AC3E}">
        <p14:creationId xmlns:p14="http://schemas.microsoft.com/office/powerpoint/2010/main" val="391103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12" name="Rectangle 11">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 name="Picture 1" descr="A group of people standing in a line&#10;&#10;Description automatically generated">
            <a:extLst>
              <a:ext uri="{FF2B5EF4-FFF2-40B4-BE49-F238E27FC236}">
                <a16:creationId xmlns:a16="http://schemas.microsoft.com/office/drawing/2014/main" id="{6EB967CE-A9C7-9393-8E5F-730F745008FA}"/>
              </a:ext>
            </a:extLst>
          </p:cNvPr>
          <p:cNvPicPr>
            <a:picLocks noChangeAspect="1"/>
          </p:cNvPicPr>
          <p:nvPr/>
        </p:nvPicPr>
        <p:blipFill>
          <a:blip r:embed="rId2"/>
          <a:stretch>
            <a:fillRect/>
          </a:stretch>
        </p:blipFill>
        <p:spPr>
          <a:xfrm>
            <a:off x="706568" y="891387"/>
            <a:ext cx="3209544" cy="4772556"/>
          </a:xfrm>
          <a:prstGeom prst="rect">
            <a:avLst/>
          </a:prstGeom>
        </p:spPr>
      </p:pic>
      <p:grpSp>
        <p:nvGrpSpPr>
          <p:cNvPr id="15" name="Group 14">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8" name="Rectangle 7">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 name="Picture 2" descr="A person standing next to a person wearing a mask&#10;&#10;Description automatically generated">
            <a:extLst>
              <a:ext uri="{FF2B5EF4-FFF2-40B4-BE49-F238E27FC236}">
                <a16:creationId xmlns:a16="http://schemas.microsoft.com/office/drawing/2014/main" id="{C583D8A0-0A22-E3A1-790E-E3F9B5D9C9CA}"/>
              </a:ext>
            </a:extLst>
          </p:cNvPr>
          <p:cNvPicPr>
            <a:picLocks noChangeAspect="1"/>
          </p:cNvPicPr>
          <p:nvPr/>
        </p:nvPicPr>
        <p:blipFill>
          <a:blip r:embed="rId3"/>
          <a:stretch>
            <a:fillRect/>
          </a:stretch>
        </p:blipFill>
        <p:spPr>
          <a:xfrm>
            <a:off x="4487333" y="1320626"/>
            <a:ext cx="3209544" cy="3914078"/>
          </a:xfrm>
          <a:prstGeom prst="rect">
            <a:avLst/>
          </a:prstGeom>
        </p:spPr>
      </p:pic>
      <p:grpSp>
        <p:nvGrpSpPr>
          <p:cNvPr id="19" name="Group 18">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20" name="Rectangle 19">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Two men standing next to each other&#10;&#10;Description automatically generated">
            <a:extLst>
              <a:ext uri="{FF2B5EF4-FFF2-40B4-BE49-F238E27FC236}">
                <a16:creationId xmlns:a16="http://schemas.microsoft.com/office/drawing/2014/main" id="{4982CD3E-8E60-0CAA-5BC6-CDF128E648E5}"/>
              </a:ext>
            </a:extLst>
          </p:cNvPr>
          <p:cNvPicPr>
            <a:picLocks noChangeAspect="1"/>
          </p:cNvPicPr>
          <p:nvPr/>
        </p:nvPicPr>
        <p:blipFill>
          <a:blip r:embed="rId4"/>
          <a:stretch>
            <a:fillRect/>
          </a:stretch>
        </p:blipFill>
        <p:spPr>
          <a:xfrm>
            <a:off x="8275887" y="1825346"/>
            <a:ext cx="3209544" cy="2904637"/>
          </a:xfrm>
          <a:prstGeom prst="rect">
            <a:avLst/>
          </a:prstGeom>
        </p:spPr>
      </p:pic>
    </p:spTree>
    <p:extLst>
      <p:ext uri="{BB962C8B-B14F-4D97-AF65-F5344CB8AC3E}">
        <p14:creationId xmlns:p14="http://schemas.microsoft.com/office/powerpoint/2010/main" val="691937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810D75-E26D-81E3-67CA-319AA0AF87B5}"/>
              </a:ext>
            </a:extLst>
          </p:cNvPr>
          <p:cNvSpPr>
            <a:spLocks noGrp="1"/>
          </p:cNvSpPr>
          <p:nvPr>
            <p:ph type="title"/>
          </p:nvPr>
        </p:nvSpPr>
        <p:spPr>
          <a:xfrm>
            <a:off x="5596501" y="489508"/>
            <a:ext cx="5754896" cy="1667569"/>
          </a:xfrm>
        </p:spPr>
        <p:txBody>
          <a:bodyPr anchor="b">
            <a:normAutofit/>
          </a:bodyPr>
          <a:lstStyle/>
          <a:p>
            <a:pPr>
              <a:spcBef>
                <a:spcPts val="1000"/>
              </a:spcBef>
            </a:pPr>
            <a:r>
              <a:rPr lang="en-US" sz="4000" b="1" dirty="0">
                <a:latin typeface="Arial"/>
                <a:cs typeface="Arial"/>
              </a:rPr>
              <a:t>Investment Opportunity</a:t>
            </a:r>
            <a:r>
              <a:rPr lang="en-US" sz="4000" dirty="0">
                <a:latin typeface="Arial"/>
                <a:cs typeface="Arial"/>
              </a:rPr>
              <a:t> </a:t>
            </a:r>
            <a:endParaRPr lang="en-US" sz="4000" dirty="0"/>
          </a:p>
        </p:txBody>
      </p:sp>
      <p:pic>
        <p:nvPicPr>
          <p:cNvPr id="7" name="Graphic 6" descr="Financial">
            <a:extLst>
              <a:ext uri="{FF2B5EF4-FFF2-40B4-BE49-F238E27FC236}">
                <a16:creationId xmlns:a16="http://schemas.microsoft.com/office/drawing/2014/main" id="{571ABF3C-6189-FFB2-1579-7F624F1931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Content Placeholder 2">
            <a:extLst>
              <a:ext uri="{FF2B5EF4-FFF2-40B4-BE49-F238E27FC236}">
                <a16:creationId xmlns:a16="http://schemas.microsoft.com/office/drawing/2014/main" id="{AF02F6CC-0F17-2A2E-4153-0B71784064AE}"/>
              </a:ext>
            </a:extLst>
          </p:cNvPr>
          <p:cNvSpPr>
            <a:spLocks noGrp="1"/>
          </p:cNvSpPr>
          <p:nvPr>
            <p:ph idx="1"/>
          </p:nvPr>
        </p:nvSpPr>
        <p:spPr>
          <a:xfrm>
            <a:off x="5596502" y="2549668"/>
            <a:ext cx="5754896" cy="3197464"/>
          </a:xfrm>
        </p:spPr>
        <p:txBody>
          <a:bodyPr vert="horz" lIns="91440" tIns="45720" rIns="91440" bIns="45720" rtlCol="0" anchor="t">
            <a:normAutofit/>
          </a:bodyPr>
          <a:lstStyle/>
          <a:p>
            <a:r>
              <a:rPr lang="en-US" sz="2000" b="1" dirty="0">
                <a:latin typeface="Arial"/>
                <a:cs typeface="Arial"/>
              </a:rPr>
              <a:t>Required Investment</a:t>
            </a:r>
            <a:r>
              <a:rPr lang="en-US" sz="2000" dirty="0">
                <a:latin typeface="Arial"/>
                <a:cs typeface="Arial"/>
              </a:rPr>
              <a:t>: $150,000 </a:t>
            </a:r>
            <a:endParaRPr lang="en-US" sz="2000" dirty="0"/>
          </a:p>
          <a:p>
            <a:r>
              <a:rPr lang="en-US" sz="2000" b="1" dirty="0">
                <a:latin typeface="Arial"/>
                <a:cs typeface="Arial"/>
              </a:rPr>
              <a:t>Use of Funds</a:t>
            </a:r>
            <a:r>
              <a:rPr lang="en-US" sz="2000" dirty="0">
                <a:latin typeface="Arial"/>
                <a:cs typeface="Arial"/>
              </a:rPr>
              <a:t>: Production, marketing, and distribution </a:t>
            </a:r>
            <a:endParaRPr lang="en-US" sz="2000" dirty="0"/>
          </a:p>
          <a:p>
            <a:r>
              <a:rPr lang="en-US" sz="2000" b="1" dirty="0">
                <a:latin typeface="Arial"/>
                <a:cs typeface="Arial"/>
              </a:rPr>
              <a:t>Equity Offered</a:t>
            </a:r>
            <a:r>
              <a:rPr lang="en-US" sz="2000" dirty="0">
                <a:latin typeface="Arial"/>
                <a:cs typeface="Arial"/>
              </a:rPr>
              <a:t>: 50% shares </a:t>
            </a:r>
            <a:endParaRPr lang="en-US" sz="2000" dirty="0"/>
          </a:p>
          <a:p>
            <a:r>
              <a:rPr lang="en-US" sz="2000" b="1" dirty="0">
                <a:latin typeface="Arial"/>
                <a:cs typeface="Arial"/>
              </a:rPr>
              <a:t>Expected Returns</a:t>
            </a:r>
            <a:r>
              <a:rPr lang="en-US" sz="2000" dirty="0">
                <a:latin typeface="Arial"/>
                <a:cs typeface="Arial"/>
              </a:rPr>
              <a:t>: Detailed financial projections </a:t>
            </a:r>
            <a:endParaRPr lang="en-US" sz="2000" dirty="0"/>
          </a:p>
          <a:p>
            <a:endParaRPr lang="en-US" sz="2000"/>
          </a:p>
        </p:txBody>
      </p:sp>
      <p:sp>
        <p:nvSpPr>
          <p:cNvPr id="12" name="Rectangle 1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523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A8DDFF9-2605-A525-8105-FE3556F54014}"/>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Advantages of investing in this project</a:t>
            </a:r>
          </a:p>
        </p:txBody>
      </p:sp>
    </p:spTree>
    <p:extLst>
      <p:ext uri="{BB962C8B-B14F-4D97-AF65-F5344CB8AC3E}">
        <p14:creationId xmlns:p14="http://schemas.microsoft.com/office/powerpoint/2010/main" val="932374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2">
            <a:extLst>
              <a:ext uri="{FF2B5EF4-FFF2-40B4-BE49-F238E27FC236}">
                <a16:creationId xmlns:a16="http://schemas.microsoft.com/office/drawing/2014/main" id="{E0F79C2C-BDD4-89E8-7010-537D58BBED4A}"/>
              </a:ext>
            </a:extLst>
          </p:cNvPr>
          <p:cNvGraphicFramePr>
            <a:graphicFrameLocks noGrp="1"/>
          </p:cNvGraphicFramePr>
          <p:nvPr>
            <p:ph idx="1"/>
            <p:extLst>
              <p:ext uri="{D42A27DB-BD31-4B8C-83A1-F6EECF244321}">
                <p14:modId xmlns:p14="http://schemas.microsoft.com/office/powerpoint/2010/main" val="3078793192"/>
              </p:ext>
            </p:extLst>
          </p:nvPr>
        </p:nvGraphicFramePr>
        <p:xfrm>
          <a:off x="162464" y="244117"/>
          <a:ext cx="11780807" cy="59328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661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40EAB0-4532-5FBB-A14F-5CE34EEB557A}"/>
              </a:ext>
            </a:extLst>
          </p:cNvPr>
          <p:cNvSpPr>
            <a:spLocks noGrp="1"/>
          </p:cNvSpPr>
          <p:nvPr>
            <p:ph type="ctrTitle"/>
          </p:nvPr>
        </p:nvSpPr>
        <p:spPr>
          <a:xfrm>
            <a:off x="5150804" y="489508"/>
            <a:ext cx="6200593" cy="1638814"/>
          </a:xfrm>
        </p:spPr>
        <p:txBody>
          <a:bodyPr vert="horz" lIns="91440" tIns="45720" rIns="91440" bIns="45720" rtlCol="0" anchor="b">
            <a:normAutofit/>
          </a:bodyPr>
          <a:lstStyle/>
          <a:p>
            <a:r>
              <a:rPr lang="en-US" sz="3400" b="1" dirty="0"/>
              <a:t>Call to Action</a:t>
            </a:r>
            <a:endParaRPr lang="en-US" dirty="0">
              <a:ea typeface="+mj-ea"/>
              <a:cs typeface="+mj-cs"/>
            </a:endParaRPr>
          </a:p>
        </p:txBody>
      </p:sp>
      <p:pic>
        <p:nvPicPr>
          <p:cNvPr id="7" name="Graphic 6" descr="Mining Tools">
            <a:extLst>
              <a:ext uri="{FF2B5EF4-FFF2-40B4-BE49-F238E27FC236}">
                <a16:creationId xmlns:a16="http://schemas.microsoft.com/office/drawing/2014/main" id="{B014EF5C-0204-E4F1-767A-D8E166C50F8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Subtitle 2">
            <a:extLst>
              <a:ext uri="{FF2B5EF4-FFF2-40B4-BE49-F238E27FC236}">
                <a16:creationId xmlns:a16="http://schemas.microsoft.com/office/drawing/2014/main" id="{1F1736E3-A596-7FC4-13D0-FCC21FC3E055}"/>
              </a:ext>
            </a:extLst>
          </p:cNvPr>
          <p:cNvSpPr>
            <a:spLocks noGrp="1"/>
          </p:cNvSpPr>
          <p:nvPr>
            <p:ph type="subTitle" idx="1"/>
          </p:nvPr>
        </p:nvSpPr>
        <p:spPr>
          <a:xfrm>
            <a:off x="5596502" y="2822837"/>
            <a:ext cx="5754896" cy="2723012"/>
          </a:xfrm>
        </p:spPr>
        <p:txBody>
          <a:bodyPr vert="horz" lIns="91440" tIns="45720" rIns="91440" bIns="45720" rtlCol="0" anchor="t">
            <a:normAutofit/>
          </a:bodyPr>
          <a:lstStyle/>
          <a:p>
            <a:pPr indent="-228600" algn="l">
              <a:buFont typeface="Arial" panose="020B0604020202020204" pitchFamily="34" charset="0"/>
              <a:buChar char="•"/>
            </a:pPr>
            <a:r>
              <a:rPr lang="en-US" sz="2000" b="1" dirty="0"/>
              <a:t>Amer Raheem Majeed</a:t>
            </a:r>
            <a:r>
              <a:rPr lang="en-US" sz="2000" dirty="0"/>
              <a:t> </a:t>
            </a:r>
            <a:br>
              <a:rPr lang="en-US" sz="2000" dirty="0"/>
            </a:br>
            <a:r>
              <a:rPr lang="en-US" sz="2000" dirty="0"/>
              <a:t> </a:t>
            </a:r>
            <a:r>
              <a:rPr lang="en-US" sz="2000" b="1" dirty="0"/>
              <a:t>Al-Fahd Mechanical Industries for Integrated Solutions</a:t>
            </a:r>
            <a:r>
              <a:rPr lang="en-US" sz="2000" dirty="0"/>
              <a:t> </a:t>
            </a:r>
          </a:p>
          <a:p>
            <a:pPr indent="-228600" algn="l">
              <a:buFont typeface="Arial" panose="020B0604020202020204" pitchFamily="34" charset="0"/>
              <a:buChar char="•"/>
            </a:pPr>
            <a:r>
              <a:rPr lang="en-US" sz="2000" b="1" dirty="0"/>
              <a:t>Contact Information</a:t>
            </a:r>
            <a:r>
              <a:rPr lang="en-US" sz="2000" dirty="0"/>
              <a:t> </a:t>
            </a:r>
          </a:p>
          <a:p>
            <a:pPr marL="285750" indent="-228600" algn="l">
              <a:buFont typeface="Arial" panose="020B0604020202020204" pitchFamily="34" charset="0"/>
              <a:buChar char="•"/>
            </a:pPr>
            <a:r>
              <a:rPr lang="en-US" sz="2000" dirty="0"/>
              <a:t>Mobile: </a:t>
            </a:r>
            <a:r>
              <a:rPr lang="en-US" sz="2000" b="1" dirty="0">
                <a:solidFill>
                  <a:schemeClr val="tx2">
                    <a:lumMod val="75000"/>
                    <a:lumOff val="25000"/>
                  </a:schemeClr>
                </a:solidFill>
              </a:rPr>
              <a:t>+90 536 368 2557 / +249 129 666 098 </a:t>
            </a:r>
          </a:p>
          <a:p>
            <a:pPr marL="285750" indent="-228600" algn="l">
              <a:buFont typeface="Arial" panose="020B0604020202020204" pitchFamily="34" charset="0"/>
              <a:buChar char="•"/>
            </a:pPr>
            <a:r>
              <a:rPr lang="en-US" sz="2000" dirty="0"/>
              <a:t>Email: </a:t>
            </a:r>
            <a:r>
              <a:rPr lang="en-US" sz="2000" b="1" dirty="0">
                <a:hlinkClick r:id="rId4"/>
              </a:rPr>
              <a:t>alfahdgmm@gmail.com</a:t>
            </a:r>
            <a:r>
              <a:rPr lang="en-US" sz="2000" b="1" dirty="0"/>
              <a:t> </a:t>
            </a:r>
          </a:p>
          <a:p>
            <a:pPr marL="285750" indent="-228600" algn="l">
              <a:buFont typeface="Arial" panose="020B0604020202020204" pitchFamily="34" charset="0"/>
              <a:buChar char="•"/>
            </a:pPr>
            <a:r>
              <a:rPr lang="en-US" sz="2000" dirty="0"/>
              <a:t>Website: </a:t>
            </a:r>
            <a:r>
              <a:rPr lang="en-US" sz="2000" b="1" dirty="0">
                <a:hlinkClick r:id="rId5"/>
              </a:rPr>
              <a:t>www.alfhdgm.com</a:t>
            </a:r>
            <a:r>
              <a:rPr lang="en-US" sz="2000" b="1" dirty="0"/>
              <a:t> </a:t>
            </a:r>
          </a:p>
        </p:txBody>
      </p:sp>
      <p:sp>
        <p:nvSpPr>
          <p:cNvPr id="24" name="Rectangle 23">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132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57</TotalTime>
  <Words>962</Words>
  <Application>Microsoft Office PowerPoint</Application>
  <PresentationFormat>Widescreen</PresentationFormat>
  <Paragraphs>103</Paragraphs>
  <Slides>33</Slides>
  <Notes>0</Notes>
  <HiddenSlides>0</HiddenSlides>
  <MMClips>3</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Unique Investment Opportunity   Gold Burning and Mercury Condensate  (G+M) Device Project</vt:lpstr>
      <vt:lpstr>Gold exists in two forms</vt:lpstr>
      <vt:lpstr>Problem Statement </vt:lpstr>
      <vt:lpstr>Burning gold the old-fashioned way causes</vt:lpstr>
      <vt:lpstr>To purify the 90% of gold extracted from ground goes through three stages:</vt:lpstr>
      <vt:lpstr>Health &amp; economic risks of burning gold the traditional way</vt:lpstr>
      <vt:lpstr>Market Opportunity  </vt:lpstr>
      <vt:lpstr>PowerPoint Presentation</vt:lpstr>
      <vt:lpstr>Traditional mining markets</vt:lpstr>
      <vt:lpstr>The contribution of the gold to the global market annually</vt:lpstr>
      <vt:lpstr>Job creation</vt:lpstr>
      <vt:lpstr>Our innovative solutions for  traditional mining sector are environmentally friendly safe and efficient</vt:lpstr>
      <vt:lpstr>PowerPoint Presentation</vt:lpstr>
      <vt:lpstr>Introducing the Gold Burning and Mercury Condensation (G+M) Device </vt:lpstr>
      <vt:lpstr>Why Choose  Our Device? </vt:lpstr>
      <vt:lpstr>PowerPoint Presentation</vt:lpstr>
      <vt:lpstr>Unique Selling Points </vt:lpstr>
      <vt:lpstr>Mercury can be recovered in a 100% pure liquid state that can be used over and over again</vt:lpstr>
      <vt:lpstr>Internationally patented</vt:lpstr>
      <vt:lpstr>Copy of international patent / Geneva and Turkish patent</vt:lpstr>
      <vt:lpstr>Certificate from the Ministry of Minerals in Sudan</vt:lpstr>
      <vt:lpstr>Financial Projections</vt:lpstr>
      <vt:lpstr>Financial Projections and ROI </vt:lpstr>
      <vt:lpstr>Financial Projections and ROI </vt:lpstr>
      <vt:lpstr>Market Strategy </vt:lpstr>
      <vt:lpstr>Customer Benefits </vt:lpstr>
      <vt:lpstr>Customer Positive Feedback</vt:lpstr>
      <vt:lpstr>PowerPoint Presentation</vt:lpstr>
      <vt:lpstr>PowerPoint Presentation</vt:lpstr>
      <vt:lpstr>Investment Opportunity </vt:lpstr>
      <vt:lpstr>Advantages of investing in this project</vt:lpstr>
      <vt:lpstr>PowerPoint Presentation</vt:lpstr>
      <vt:lpstr>Call to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NUHA AL-ZIYADI</cp:lastModifiedBy>
  <cp:revision>820</cp:revision>
  <dcterms:created xsi:type="dcterms:W3CDTF">2024-05-24T19:08:51Z</dcterms:created>
  <dcterms:modified xsi:type="dcterms:W3CDTF">2024-05-30T19:25:57Z</dcterms:modified>
</cp:coreProperties>
</file>